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61" r:id="rId3"/>
    <p:sldId id="262" r:id="rId4"/>
    <p:sldId id="299" r:id="rId5"/>
    <p:sldId id="296" r:id="rId6"/>
    <p:sldId id="298" r:id="rId7"/>
    <p:sldId id="306" r:id="rId8"/>
    <p:sldId id="307" r:id="rId9"/>
    <p:sldId id="259" r:id="rId10"/>
    <p:sldId id="300" r:id="rId11"/>
    <p:sldId id="302" r:id="rId12"/>
    <p:sldId id="277" r:id="rId13"/>
    <p:sldId id="266" r:id="rId14"/>
    <p:sldId id="275" r:id="rId15"/>
  </p:sldIdLst>
  <p:sldSz cx="9144000" cy="5143500" type="screen16x9"/>
  <p:notesSz cx="6858000" cy="9144000"/>
  <p:embeddedFontLst>
    <p:embeddedFont>
      <p:font typeface="Arial Rounded MT Bold" panose="020F0704030504030204" pitchFamily="34" charset="0"/>
      <p:regular r:id="rId17"/>
    </p:embeddedFont>
    <p:embeddedFont>
      <p:font typeface="DM Sans" pitchFamily="2" charset="0"/>
      <p:regular r:id="rId18"/>
      <p:bold r:id="rId19"/>
      <p:italic r:id="rId20"/>
      <p:boldItalic r:id="rId21"/>
    </p:embeddedFont>
    <p:embeddedFont>
      <p:font typeface="Lato Bold" panose="020F0802020204030203" pitchFamily="34" charset="0"/>
      <p:bold r:id="rId22"/>
    </p:embeddedFont>
    <p:embeddedFont>
      <p:font typeface="Raleway" pitchFamily="2" charset="0"/>
      <p:regular r:id="rId23"/>
      <p:bold r:id="rId24"/>
      <p:italic r:id="rId25"/>
      <p:boldItalic r:id="rId26"/>
    </p:embeddedFont>
    <p:embeddedFont>
      <p:font typeface="Roboto" panose="02000000000000000000" pitchFamily="2" charset="0"/>
      <p:regular r:id="rId27"/>
      <p:bold r:id="rId28"/>
      <p:italic r:id="rId29"/>
      <p:boldItalic r:id="rId30"/>
    </p:embeddedFont>
    <p:embeddedFont>
      <p:font typeface="Sifonn" panose="020B0604020202020204" charset="0"/>
      <p:regular r:id="rId31"/>
    </p:embeddedFont>
    <p:embeddedFont>
      <p:font typeface="Sora" panose="020B0604020202020204" charset="0"/>
      <p:regular r:id="rId32"/>
      <p:bold r:id="rId33"/>
    </p:embeddedFont>
    <p:embeddedFont>
      <p:font typeface="Sora ExtraBold" panose="020B0604020202020204" charset="0"/>
      <p:bold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F51F17-BBC8-4820-A393-B44748E9AA8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1836" y="7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b5cf487a3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b5cf487a3a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1105afc42a3_1_7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1105afc42a3_1_7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1258269c9b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21258269c9b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1258269c9b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21258269c9b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1258269c9b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21258269c9b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1258269c9b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21258269c9b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1258269c9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1258269c9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1258269c9b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21258269c9b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1105afc42a3_1_8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Google Shape;470;g1105afc42a3_1_8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11e375b9f55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11e375b9f55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A1uf1Q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5100" y="662875"/>
            <a:ext cx="4367700" cy="237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903300" y="3192050"/>
            <a:ext cx="2179500" cy="78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3"/>
          <a:srcRect l="49290" b="50407"/>
          <a:stretch>
            <a:fillRect/>
          </a:stretch>
        </p:blipFill>
        <p:spPr>
          <a:xfrm>
            <a:off x="0" y="3884475"/>
            <a:ext cx="1287399" cy="12590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24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4"/>
          <p:cNvSpPr txBox="1">
            <a:spLocks noGrp="1"/>
          </p:cNvSpPr>
          <p:nvPr>
            <p:ph type="ctrTitle"/>
          </p:nvPr>
        </p:nvSpPr>
        <p:spPr>
          <a:xfrm>
            <a:off x="715100" y="452789"/>
            <a:ext cx="4284000" cy="99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1"/>
          </p:nvPr>
        </p:nvSpPr>
        <p:spPr>
          <a:xfrm>
            <a:off x="715100" y="1461136"/>
            <a:ext cx="4284000" cy="11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86" name="Google Shape;186;p24"/>
          <p:cNvSpPr txBox="1"/>
          <p:nvPr/>
        </p:nvSpPr>
        <p:spPr>
          <a:xfrm>
            <a:off x="715100" y="3657453"/>
            <a:ext cx="42840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CREDITS:</a:t>
            </a:r>
            <a:r>
              <a:rPr lang="en-GB"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This presentation template was created by </a:t>
            </a:r>
            <a:r>
              <a:rPr lang="en-GB" sz="1000" b="1" u="sng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  <a:hlinkClick r:id="rId3"/>
              </a:rPr>
              <a:t>Slidesgo</a:t>
            </a:r>
            <a:r>
              <a:rPr lang="en-GB" sz="1000" b="1" u="sng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,</a:t>
            </a:r>
            <a:r>
              <a:rPr lang="en-GB" sz="1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GB"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and includes icons by </a:t>
            </a:r>
            <a:r>
              <a:rPr lang="en-GB" sz="1000" b="1" u="sng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  <a:hlinkClick r:id="rId4"/>
              </a:rPr>
              <a:t>Flaticon</a:t>
            </a:r>
            <a:r>
              <a:rPr lang="en-GB" sz="1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GB"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and infographics &amp; images by </a:t>
            </a:r>
            <a:r>
              <a:rPr lang="en-GB" sz="1000" b="1" u="sng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  <a:hlinkClick r:id="rId5"/>
              </a:rPr>
              <a:t>Freepik</a:t>
            </a:r>
            <a:endParaRPr sz="1000" b="1" u="sng">
              <a:solidFill>
                <a:schemeClr val="dk1"/>
              </a:solidFill>
              <a:highlight>
                <a:srgbClr val="DFDEFC"/>
              </a:highlight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5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9" name="Google Shape;189;p25"/>
          <p:cNvGrpSpPr/>
          <p:nvPr/>
        </p:nvGrpSpPr>
        <p:grpSpPr>
          <a:xfrm>
            <a:off x="-3450" y="-185750"/>
            <a:ext cx="9151849" cy="5332698"/>
            <a:chOff x="-3450" y="-185750"/>
            <a:chExt cx="9151849" cy="5332698"/>
          </a:xfrm>
        </p:grpSpPr>
        <p:pic>
          <p:nvPicPr>
            <p:cNvPr id="190" name="Google Shape;190;p25"/>
            <p:cNvPicPr preferRelativeResize="0"/>
            <p:nvPr/>
          </p:nvPicPr>
          <p:blipFill rotWithShape="1">
            <a:blip r:embed="rId3"/>
            <a:srcRect l="-3634" r="49879" b="49990"/>
            <a:stretch>
              <a:fillRect/>
            </a:stretch>
          </p:blipFill>
          <p:spPr>
            <a:xfrm flipH="1">
              <a:off x="-3450" y="4608500"/>
              <a:ext cx="579067" cy="5384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25"/>
            <p:cNvPicPr preferRelativeResize="0"/>
            <p:nvPr/>
          </p:nvPicPr>
          <p:blipFill rotWithShape="1">
            <a:blip r:embed="rId4"/>
            <a:srcRect r="34968" b="42036"/>
            <a:stretch>
              <a:fillRect/>
            </a:stretch>
          </p:blipFill>
          <p:spPr>
            <a:xfrm>
              <a:off x="7995488" y="4105900"/>
              <a:ext cx="1148510" cy="10236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25"/>
            <p:cNvPicPr preferRelativeResize="0"/>
            <p:nvPr/>
          </p:nvPicPr>
          <p:blipFill rotWithShape="1">
            <a:blip r:embed="rId5"/>
            <a:srcRect l="69571"/>
            <a:stretch>
              <a:fillRect/>
            </a:stretch>
          </p:blipFill>
          <p:spPr>
            <a:xfrm flipH="1">
              <a:off x="7775451" y="-185750"/>
              <a:ext cx="1372948" cy="45118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26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5" name="Google Shape;195;p26"/>
          <p:cNvGrpSpPr/>
          <p:nvPr/>
        </p:nvGrpSpPr>
        <p:grpSpPr>
          <a:xfrm>
            <a:off x="-25852" y="0"/>
            <a:ext cx="2564777" cy="5210526"/>
            <a:chOff x="-25852" y="0"/>
            <a:chExt cx="2564777" cy="5210526"/>
          </a:xfrm>
        </p:grpSpPr>
        <p:pic>
          <p:nvPicPr>
            <p:cNvPr id="196" name="Google Shape;196;p26"/>
            <p:cNvPicPr preferRelativeResize="0"/>
            <p:nvPr/>
          </p:nvPicPr>
          <p:blipFill rotWithShape="1">
            <a:blip r:embed="rId3"/>
            <a:srcRect r="49880" b="49423"/>
            <a:stretch>
              <a:fillRect/>
            </a:stretch>
          </p:blipFill>
          <p:spPr>
            <a:xfrm flipH="1">
              <a:off x="-25852" y="2623675"/>
              <a:ext cx="2564777" cy="2586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7" name="Google Shape;197;p26"/>
            <p:cNvPicPr preferRelativeResize="0"/>
            <p:nvPr/>
          </p:nvPicPr>
          <p:blipFill rotWithShape="1">
            <a:blip r:embed="rId4"/>
            <a:srcRect l="49290"/>
            <a:stretch>
              <a:fillRect/>
            </a:stretch>
          </p:blipFill>
          <p:spPr>
            <a:xfrm flipH="1">
              <a:off x="-25849" y="0"/>
              <a:ext cx="1465089" cy="288895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3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 rotWithShape="1">
          <a:blip r:embed="rId3"/>
          <a:srcRect t="1329" r="45385" b="30149"/>
          <a:stretch>
            <a:fillRect/>
          </a:stretch>
        </p:blipFill>
        <p:spPr>
          <a:xfrm>
            <a:off x="5042300" y="0"/>
            <a:ext cx="4101699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715100" y="3060200"/>
            <a:ext cx="3684300" cy="15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5942325" y="3003950"/>
            <a:ext cx="2486700" cy="1776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126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5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" name="Google Shape;24;p5"/>
          <p:cNvGrpSpPr/>
          <p:nvPr/>
        </p:nvGrpSpPr>
        <p:grpSpPr>
          <a:xfrm>
            <a:off x="0" y="-40651"/>
            <a:ext cx="9144000" cy="5184153"/>
            <a:chOff x="0" y="-40651"/>
            <a:chExt cx="9144000" cy="5184153"/>
          </a:xfrm>
        </p:grpSpPr>
        <p:pic>
          <p:nvPicPr>
            <p:cNvPr id="25" name="Google Shape;25;p5"/>
            <p:cNvPicPr preferRelativeResize="0"/>
            <p:nvPr/>
          </p:nvPicPr>
          <p:blipFill rotWithShape="1">
            <a:blip r:embed="rId3"/>
            <a:srcRect l="49290" b="50407"/>
            <a:stretch>
              <a:fillRect/>
            </a:stretch>
          </p:blipFill>
          <p:spPr>
            <a:xfrm>
              <a:off x="0" y="4492075"/>
              <a:ext cx="666125" cy="6514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26;p5"/>
            <p:cNvPicPr preferRelativeResize="0"/>
            <p:nvPr/>
          </p:nvPicPr>
          <p:blipFill rotWithShape="1">
            <a:blip r:embed="rId3"/>
            <a:srcRect l="49290" b="58311"/>
            <a:stretch>
              <a:fillRect/>
            </a:stretch>
          </p:blipFill>
          <p:spPr>
            <a:xfrm rot="10800000">
              <a:off x="7856601" y="-40651"/>
              <a:ext cx="1287399" cy="105837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1"/>
          </p:nvPr>
        </p:nvSpPr>
        <p:spPr>
          <a:xfrm>
            <a:off x="5532849" y="2421750"/>
            <a:ext cx="25056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2"/>
          </p:nvPr>
        </p:nvSpPr>
        <p:spPr>
          <a:xfrm>
            <a:off x="2324975" y="2421750"/>
            <a:ext cx="25056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2324975" y="1876312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ubTitle" idx="4"/>
          </p:nvPr>
        </p:nvSpPr>
        <p:spPr>
          <a:xfrm>
            <a:off x="5532850" y="1876312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8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8"/>
          <p:cNvSpPr txBox="1">
            <a:spLocks noGrp="1"/>
          </p:cNvSpPr>
          <p:nvPr>
            <p:ph type="title"/>
          </p:nvPr>
        </p:nvSpPr>
        <p:spPr>
          <a:xfrm>
            <a:off x="2724150" y="1307100"/>
            <a:ext cx="36957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50" name="Google Shape;50;p8"/>
          <p:cNvGrpSpPr/>
          <p:nvPr/>
        </p:nvGrpSpPr>
        <p:grpSpPr>
          <a:xfrm>
            <a:off x="-25852" y="0"/>
            <a:ext cx="2564777" cy="5210526"/>
            <a:chOff x="-25852" y="0"/>
            <a:chExt cx="2564777" cy="5210526"/>
          </a:xfrm>
        </p:grpSpPr>
        <p:pic>
          <p:nvPicPr>
            <p:cNvPr id="51" name="Google Shape;51;p8"/>
            <p:cNvPicPr preferRelativeResize="0"/>
            <p:nvPr/>
          </p:nvPicPr>
          <p:blipFill rotWithShape="1">
            <a:blip r:embed="rId3"/>
            <a:srcRect r="49880" b="49423"/>
            <a:stretch>
              <a:fillRect/>
            </a:stretch>
          </p:blipFill>
          <p:spPr>
            <a:xfrm flipH="1">
              <a:off x="-25852" y="2623675"/>
              <a:ext cx="2564777" cy="2586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p8"/>
            <p:cNvPicPr preferRelativeResize="0"/>
            <p:nvPr/>
          </p:nvPicPr>
          <p:blipFill rotWithShape="1">
            <a:blip r:embed="rId4"/>
            <a:srcRect l="49290"/>
            <a:stretch>
              <a:fillRect/>
            </a:stretch>
          </p:blipFill>
          <p:spPr>
            <a:xfrm flipH="1">
              <a:off x="-25849" y="0"/>
              <a:ext cx="1465089" cy="288895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9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2201850" y="1584874"/>
            <a:ext cx="47403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subTitle" idx="1"/>
          </p:nvPr>
        </p:nvSpPr>
        <p:spPr>
          <a:xfrm>
            <a:off x="2201925" y="2427926"/>
            <a:ext cx="4740300" cy="11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57" name="Google Shape;57;p9"/>
          <p:cNvGrpSpPr/>
          <p:nvPr/>
        </p:nvGrpSpPr>
        <p:grpSpPr>
          <a:xfrm>
            <a:off x="7537075" y="3936375"/>
            <a:ext cx="3018824" cy="2169150"/>
            <a:chOff x="7537075" y="3936375"/>
            <a:chExt cx="3018824" cy="2169150"/>
          </a:xfrm>
        </p:grpSpPr>
        <p:pic>
          <p:nvPicPr>
            <p:cNvPr id="58" name="Google Shape;58;p9"/>
            <p:cNvPicPr preferRelativeResize="0"/>
            <p:nvPr/>
          </p:nvPicPr>
          <p:blipFill rotWithShape="1">
            <a:blip r:embed="rId3"/>
            <a:srcRect l="980" r="990"/>
            <a:stretch>
              <a:fillRect/>
            </a:stretch>
          </p:blipFill>
          <p:spPr>
            <a:xfrm>
              <a:off x="8429450" y="3936375"/>
              <a:ext cx="2126449" cy="2169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" name="Google Shape;59;p9"/>
            <p:cNvPicPr preferRelativeResize="0"/>
            <p:nvPr/>
          </p:nvPicPr>
          <p:blipFill rotWithShape="1">
            <a:blip r:embed="rId4"/>
            <a:srcRect l="-4606" r="49967"/>
            <a:stretch>
              <a:fillRect/>
            </a:stretch>
          </p:blipFill>
          <p:spPr>
            <a:xfrm>
              <a:off x="7537075" y="3945900"/>
              <a:ext cx="892385" cy="16331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1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1"/>
          <p:cNvPicPr preferRelativeResize="0"/>
          <p:nvPr/>
        </p:nvPicPr>
        <p:blipFill rotWithShape="1">
          <a:blip r:embed="rId3"/>
          <a:srcRect l="-8617" t="1329" r="38785" b="30149"/>
          <a:stretch>
            <a:fillRect/>
          </a:stretch>
        </p:blipFill>
        <p:spPr>
          <a:xfrm flipH="1">
            <a:off x="3" y="0"/>
            <a:ext cx="5244698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1"/>
          <p:cNvSpPr txBox="1">
            <a:spLocks noGrp="1"/>
          </p:cNvSpPr>
          <p:nvPr>
            <p:ph type="title" hasCustomPrompt="1"/>
          </p:nvPr>
        </p:nvSpPr>
        <p:spPr>
          <a:xfrm>
            <a:off x="715100" y="3138375"/>
            <a:ext cx="3440100" cy="113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7" name="Google Shape;67;p11"/>
          <p:cNvSpPr txBox="1">
            <a:spLocks noGrp="1"/>
          </p:cNvSpPr>
          <p:nvPr>
            <p:ph type="subTitle" idx="1"/>
          </p:nvPr>
        </p:nvSpPr>
        <p:spPr>
          <a:xfrm>
            <a:off x="4988775" y="3138375"/>
            <a:ext cx="3440100" cy="113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_AND_BODY_1_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8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8"/>
          <p:cNvSpPr txBox="1">
            <a:spLocks noGrp="1"/>
          </p:cNvSpPr>
          <p:nvPr>
            <p:ph type="title"/>
          </p:nvPr>
        </p:nvSpPr>
        <p:spPr>
          <a:xfrm>
            <a:off x="2653900" y="445025"/>
            <a:ext cx="5775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body" idx="1"/>
          </p:nvPr>
        </p:nvSpPr>
        <p:spPr>
          <a:xfrm>
            <a:off x="2730100" y="1077700"/>
            <a:ext cx="4776000" cy="35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04F96"/>
              </a:buClr>
              <a:buSzPts val="1200"/>
              <a:buChar char="●"/>
              <a:defRPr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F1D"/>
              </a:buClr>
              <a:buSzPts val="1200"/>
              <a:buFont typeface="Roboto" panose="020000000000000000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F1D"/>
              </a:buClr>
              <a:buSzPts val="1200"/>
              <a:buFont typeface="Roboto" panose="020000000000000000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F1D"/>
              </a:buClr>
              <a:buSzPts val="1200"/>
              <a:buFont typeface="Roboto" panose="020000000000000000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F1D"/>
              </a:buClr>
              <a:buSzPts val="1200"/>
              <a:buFont typeface="Roboto" panose="020000000000000000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F1D"/>
              </a:buClr>
              <a:buSzPts val="1200"/>
              <a:buFont typeface="Roboto" panose="020000000000000000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F1D"/>
              </a:buClr>
              <a:buSzPts val="1200"/>
              <a:buFont typeface="Roboto" panose="020000000000000000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F1D"/>
              </a:buClr>
              <a:buSzPts val="1200"/>
              <a:buFont typeface="Roboto" panose="020000000000000000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F1D"/>
              </a:buClr>
              <a:buSzPts val="1200"/>
              <a:buFont typeface="Roboto" panose="020000000000000000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0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20"/>
          <p:cNvGrpSpPr/>
          <p:nvPr/>
        </p:nvGrpSpPr>
        <p:grpSpPr>
          <a:xfrm>
            <a:off x="-3448" y="0"/>
            <a:ext cx="9161546" cy="5146950"/>
            <a:chOff x="-3448" y="0"/>
            <a:chExt cx="9161546" cy="5146950"/>
          </a:xfrm>
        </p:grpSpPr>
        <p:pic>
          <p:nvPicPr>
            <p:cNvPr id="128" name="Google Shape;128;p20"/>
            <p:cNvPicPr preferRelativeResize="0"/>
            <p:nvPr/>
          </p:nvPicPr>
          <p:blipFill rotWithShape="1">
            <a:blip r:embed="rId3"/>
            <a:srcRect l="-3634" r="49879" b="49990"/>
            <a:stretch>
              <a:fillRect/>
            </a:stretch>
          </p:blipFill>
          <p:spPr>
            <a:xfrm flipH="1">
              <a:off x="-3448" y="4144049"/>
              <a:ext cx="1078548" cy="10029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Google Shape;129;p20"/>
            <p:cNvPicPr preferRelativeResize="0"/>
            <p:nvPr/>
          </p:nvPicPr>
          <p:blipFill rotWithShape="1">
            <a:blip r:embed="rId3"/>
            <a:srcRect r="49880" b="49990"/>
            <a:stretch>
              <a:fillRect/>
            </a:stretch>
          </p:blipFill>
          <p:spPr>
            <a:xfrm rot="10800000" flipH="1">
              <a:off x="7630925" y="0"/>
              <a:ext cx="1527173" cy="15230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0" name="Google Shape;130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6047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0"/>
          <p:cNvSpPr txBox="1">
            <a:spLocks noGrp="1"/>
          </p:cNvSpPr>
          <p:nvPr>
            <p:ph type="subTitle" idx="1"/>
          </p:nvPr>
        </p:nvSpPr>
        <p:spPr>
          <a:xfrm>
            <a:off x="2376900" y="1551173"/>
            <a:ext cx="4390200" cy="64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0"/>
          <p:cNvSpPr txBox="1">
            <a:spLocks noGrp="1"/>
          </p:cNvSpPr>
          <p:nvPr>
            <p:ph type="subTitle" idx="2"/>
          </p:nvPr>
        </p:nvSpPr>
        <p:spPr>
          <a:xfrm>
            <a:off x="2376900" y="2757687"/>
            <a:ext cx="4390200" cy="64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0"/>
          <p:cNvSpPr txBox="1">
            <a:spLocks noGrp="1"/>
          </p:cNvSpPr>
          <p:nvPr>
            <p:ph type="subTitle" idx="3"/>
          </p:nvPr>
        </p:nvSpPr>
        <p:spPr>
          <a:xfrm>
            <a:off x="2376900" y="3964400"/>
            <a:ext cx="4390200" cy="64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0"/>
          <p:cNvSpPr txBox="1">
            <a:spLocks noGrp="1"/>
          </p:cNvSpPr>
          <p:nvPr>
            <p:ph type="subTitle" idx="4"/>
          </p:nvPr>
        </p:nvSpPr>
        <p:spPr>
          <a:xfrm>
            <a:off x="2376900" y="1182474"/>
            <a:ext cx="4390200" cy="36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35" name="Google Shape;135;p20"/>
          <p:cNvSpPr txBox="1">
            <a:spLocks noGrp="1"/>
          </p:cNvSpPr>
          <p:nvPr>
            <p:ph type="subTitle" idx="5"/>
          </p:nvPr>
        </p:nvSpPr>
        <p:spPr>
          <a:xfrm>
            <a:off x="2376900" y="2389089"/>
            <a:ext cx="4390200" cy="36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ubTitle" idx="6"/>
          </p:nvPr>
        </p:nvSpPr>
        <p:spPr>
          <a:xfrm>
            <a:off x="2376900" y="3595700"/>
            <a:ext cx="4390200" cy="36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8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 ExtraBold"/>
              <a:buNone/>
              <a:defRPr sz="3000">
                <a:solidFill>
                  <a:schemeClr val="dk1"/>
                </a:solidFill>
                <a:latin typeface="Sora ExtraBold"/>
                <a:ea typeface="Sora ExtraBold"/>
                <a:cs typeface="Sora ExtraBold"/>
                <a:sym typeface="Sora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ora ExtraBold"/>
              <a:buNone/>
              <a:defRPr sz="3500">
                <a:solidFill>
                  <a:schemeClr val="dk1"/>
                </a:solidFill>
                <a:latin typeface="Sora ExtraBold"/>
                <a:ea typeface="Sora ExtraBold"/>
                <a:cs typeface="Sora ExtraBold"/>
                <a:sym typeface="Sora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ora ExtraBold"/>
              <a:buNone/>
              <a:defRPr sz="3500">
                <a:solidFill>
                  <a:schemeClr val="dk1"/>
                </a:solidFill>
                <a:latin typeface="Sora ExtraBold"/>
                <a:ea typeface="Sora ExtraBold"/>
                <a:cs typeface="Sora ExtraBold"/>
                <a:sym typeface="Sora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ora ExtraBold"/>
              <a:buNone/>
              <a:defRPr sz="3500">
                <a:solidFill>
                  <a:schemeClr val="dk1"/>
                </a:solidFill>
                <a:latin typeface="Sora ExtraBold"/>
                <a:ea typeface="Sora ExtraBold"/>
                <a:cs typeface="Sora ExtraBold"/>
                <a:sym typeface="Sora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ora ExtraBold"/>
              <a:buNone/>
              <a:defRPr sz="3500">
                <a:solidFill>
                  <a:schemeClr val="dk1"/>
                </a:solidFill>
                <a:latin typeface="Sora ExtraBold"/>
                <a:ea typeface="Sora ExtraBold"/>
                <a:cs typeface="Sora ExtraBold"/>
                <a:sym typeface="Sora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ora ExtraBold"/>
              <a:buNone/>
              <a:defRPr sz="3500">
                <a:solidFill>
                  <a:schemeClr val="dk1"/>
                </a:solidFill>
                <a:latin typeface="Sora ExtraBold"/>
                <a:ea typeface="Sora ExtraBold"/>
                <a:cs typeface="Sora ExtraBold"/>
                <a:sym typeface="Sora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ora ExtraBold"/>
              <a:buNone/>
              <a:defRPr sz="3500">
                <a:solidFill>
                  <a:schemeClr val="dk1"/>
                </a:solidFill>
                <a:latin typeface="Sora ExtraBold"/>
                <a:ea typeface="Sora ExtraBold"/>
                <a:cs typeface="Sora ExtraBold"/>
                <a:sym typeface="Sora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ora ExtraBold"/>
              <a:buNone/>
              <a:defRPr sz="3500">
                <a:solidFill>
                  <a:schemeClr val="dk1"/>
                </a:solidFill>
                <a:latin typeface="Sora ExtraBold"/>
                <a:ea typeface="Sora ExtraBold"/>
                <a:cs typeface="Sora ExtraBold"/>
                <a:sym typeface="Sora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ora ExtraBold"/>
              <a:buNone/>
              <a:defRPr sz="3500">
                <a:solidFill>
                  <a:schemeClr val="dk1"/>
                </a:solidFill>
                <a:latin typeface="Sora ExtraBold"/>
                <a:ea typeface="Sora ExtraBold"/>
                <a:cs typeface="Sora ExtraBold"/>
                <a:sym typeface="Sora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●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○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■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●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○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■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●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○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Char char="■"/>
              <a:defRPr sz="12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56" r:id="rId5"/>
    <p:sldLayoutId id="2147483658" r:id="rId6"/>
    <p:sldLayoutId id="2147483659" r:id="rId7"/>
    <p:sldLayoutId id="2147483665" r:id="rId8"/>
    <p:sldLayoutId id="2147483667" r:id="rId9"/>
    <p:sldLayoutId id="2147483671" r:id="rId10"/>
    <p:sldLayoutId id="2147483672" r:id="rId11"/>
    <p:sldLayoutId id="2147483673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30"/>
          <p:cNvPicPr preferRelativeResize="0"/>
          <p:nvPr/>
        </p:nvPicPr>
        <p:blipFill rotWithShape="1">
          <a:blip r:embed="rId3"/>
          <a:srcRect r="45385"/>
          <a:stretch>
            <a:fillRect/>
          </a:stretch>
        </p:blipFill>
        <p:spPr>
          <a:xfrm>
            <a:off x="6333541" y="0"/>
            <a:ext cx="2810460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0"/>
          <p:cNvSpPr txBox="1">
            <a:spLocks noGrp="1"/>
          </p:cNvSpPr>
          <p:nvPr>
            <p:ph type="ctrTitle"/>
          </p:nvPr>
        </p:nvSpPr>
        <p:spPr>
          <a:xfrm>
            <a:off x="429658" y="1088759"/>
            <a:ext cx="8334768" cy="237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0" dirty="0">
                <a:latin typeface="Sora ExtraBold"/>
                <a:ea typeface="Sora ExtraBold"/>
                <a:cs typeface="Sora ExtraBold"/>
                <a:sym typeface="Sora ExtraBold"/>
              </a:rPr>
              <a:t>Pengadaan Barang/Jasa Secara Elektronik : Dari Belanja Menjadi Data Pembangunan</a:t>
            </a:r>
            <a:endParaRPr sz="2000" b="1" dirty="0">
              <a:latin typeface="Sora"/>
              <a:ea typeface="Sora"/>
              <a:cs typeface="Sora"/>
              <a:sym typeface="Sora"/>
            </a:endParaRPr>
          </a:p>
        </p:txBody>
      </p:sp>
      <p:sp>
        <p:nvSpPr>
          <p:cNvPr id="210" name="Google Shape;210;p30"/>
          <p:cNvSpPr txBox="1">
            <a:spLocks noGrp="1"/>
          </p:cNvSpPr>
          <p:nvPr>
            <p:ph type="subTitle" idx="1"/>
          </p:nvPr>
        </p:nvSpPr>
        <p:spPr>
          <a:xfrm>
            <a:off x="3300536" y="3951944"/>
            <a:ext cx="2542928" cy="78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Magelang, 18 Juni 2026</a:t>
            </a:r>
            <a:endParaRPr dirty="0"/>
          </a:p>
        </p:txBody>
      </p:sp>
      <p:sp>
        <p:nvSpPr>
          <p:cNvPr id="2" name="Freeform 30"/>
          <p:cNvSpPr/>
          <p:nvPr/>
        </p:nvSpPr>
        <p:spPr>
          <a:xfrm>
            <a:off x="175677" y="181505"/>
            <a:ext cx="935843" cy="701882"/>
          </a:xfrm>
          <a:custGeom>
            <a:avLst/>
            <a:gdLst/>
            <a:ahLst/>
            <a:cxnLst/>
            <a:rect l="l" t="t" r="r" b="b"/>
            <a:pathLst>
              <a:path w="1172136" h="879102">
                <a:moveTo>
                  <a:pt x="0" y="0"/>
                </a:moveTo>
                <a:lnTo>
                  <a:pt x="1172137" y="0"/>
                </a:lnTo>
                <a:lnTo>
                  <a:pt x="1172137" y="879102"/>
                </a:lnTo>
                <a:lnTo>
                  <a:pt x="0" y="8791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3" name="TextBox 31"/>
          <p:cNvSpPr txBox="1"/>
          <p:nvPr/>
        </p:nvSpPr>
        <p:spPr>
          <a:xfrm>
            <a:off x="1016703" y="221806"/>
            <a:ext cx="4429525" cy="576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250"/>
              </a:lnSpc>
            </a:pPr>
            <a:r>
              <a:rPr lang="en-US" sz="2000" b="1" dirty="0">
                <a:solidFill>
                  <a:srgbClr val="000000"/>
                </a:solidFill>
                <a:latin typeface="Sifonn" panose="020B0604020202020204"/>
                <a:ea typeface="Sifonn" panose="020B0604020202020204"/>
                <a:cs typeface="Sifonn" panose="020B0604020202020204"/>
                <a:sym typeface="Sifonn" panose="020B0604020202020204"/>
              </a:rPr>
              <a:t>Bagian </a:t>
            </a:r>
            <a:r>
              <a:rPr lang="en-US" sz="2000" b="1" dirty="0" err="1">
                <a:solidFill>
                  <a:srgbClr val="000000"/>
                </a:solidFill>
                <a:latin typeface="Sifonn" panose="020B0604020202020204"/>
                <a:ea typeface="Sifonn" panose="020B0604020202020204"/>
                <a:cs typeface="Sifonn" panose="020B0604020202020204"/>
                <a:sym typeface="Sifonn" panose="020B0604020202020204"/>
              </a:rPr>
              <a:t>Pengadaan</a:t>
            </a:r>
            <a:r>
              <a:rPr lang="en-US" sz="2000" b="1" dirty="0">
                <a:solidFill>
                  <a:srgbClr val="000000"/>
                </a:solidFill>
                <a:latin typeface="Sifonn" panose="020B0604020202020204"/>
                <a:ea typeface="Sifonn" panose="020B0604020202020204"/>
                <a:cs typeface="Sifonn" panose="020B0604020202020204"/>
                <a:sym typeface="Sifonn" panose="020B0604020202020204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Sifonn" panose="020B0604020202020204"/>
                <a:ea typeface="Sifonn" panose="020B0604020202020204"/>
                <a:cs typeface="Sifonn" panose="020B0604020202020204"/>
                <a:sym typeface="Sifonn" panose="020B0604020202020204"/>
              </a:rPr>
              <a:t>Barang</a:t>
            </a:r>
            <a:r>
              <a:rPr lang="en-US" sz="2000" b="1" dirty="0">
                <a:solidFill>
                  <a:srgbClr val="000000"/>
                </a:solidFill>
                <a:latin typeface="Sifonn" panose="020B0604020202020204"/>
                <a:ea typeface="Sifonn" panose="020B0604020202020204"/>
                <a:cs typeface="Sifonn" panose="020B0604020202020204"/>
                <a:sym typeface="Sifonn" panose="020B0604020202020204"/>
              </a:rPr>
              <a:t>/Jasa</a:t>
            </a:r>
          </a:p>
          <a:p>
            <a:pPr algn="l">
              <a:lnSpc>
                <a:spcPts val="2250"/>
              </a:lnSpc>
            </a:pPr>
            <a:r>
              <a:rPr lang="en-US" sz="2000" b="1" dirty="0" err="1">
                <a:solidFill>
                  <a:srgbClr val="000000"/>
                </a:solidFill>
                <a:latin typeface="Sifonn" panose="020B0604020202020204"/>
                <a:ea typeface="Sifonn" panose="020B0604020202020204"/>
                <a:cs typeface="Sifonn" panose="020B0604020202020204"/>
                <a:sym typeface="Sifonn" panose="020B0604020202020204"/>
              </a:rPr>
              <a:t>Sekretariat</a:t>
            </a:r>
            <a:r>
              <a:rPr lang="en-US" sz="2000" b="1" dirty="0">
                <a:solidFill>
                  <a:srgbClr val="000000"/>
                </a:solidFill>
                <a:latin typeface="Sifonn" panose="020B0604020202020204"/>
                <a:ea typeface="Sifonn" panose="020B0604020202020204"/>
                <a:cs typeface="Sifonn" panose="020B0604020202020204"/>
                <a:sym typeface="Sifonn" panose="020B0604020202020204"/>
              </a:rPr>
              <a:t> Daerah Kota </a:t>
            </a:r>
            <a:r>
              <a:rPr lang="en-US" sz="2000" b="1" dirty="0" err="1">
                <a:solidFill>
                  <a:srgbClr val="000000"/>
                </a:solidFill>
                <a:latin typeface="Sifonn" panose="020B0604020202020204"/>
                <a:ea typeface="Sifonn" panose="020B0604020202020204"/>
                <a:cs typeface="Sifonn" panose="020B0604020202020204"/>
                <a:sym typeface="Sifonn" panose="020B0604020202020204"/>
              </a:rPr>
              <a:t>Magelang</a:t>
            </a:r>
            <a:endParaRPr lang="en-US" sz="2000" b="1" dirty="0">
              <a:solidFill>
                <a:srgbClr val="000000"/>
              </a:solidFill>
              <a:latin typeface="Sifonn" panose="020B0604020202020204"/>
              <a:ea typeface="Sifonn" panose="020B0604020202020204"/>
              <a:cs typeface="Sifonn" panose="020B0604020202020204"/>
              <a:sym typeface="Sifonn" panose="020B0604020202020204"/>
            </a:endParaRPr>
          </a:p>
        </p:txBody>
      </p:sp>
      <p:grpSp>
        <p:nvGrpSpPr>
          <p:cNvPr id="4" name="Group 32"/>
          <p:cNvGrpSpPr/>
          <p:nvPr/>
        </p:nvGrpSpPr>
        <p:grpSpPr>
          <a:xfrm>
            <a:off x="6699297" y="89560"/>
            <a:ext cx="2114171" cy="1088759"/>
            <a:chOff x="0" y="0"/>
            <a:chExt cx="4548590" cy="2342439"/>
          </a:xfrm>
        </p:grpSpPr>
        <p:sp>
          <p:nvSpPr>
            <p:cNvPr id="5" name="Freeform 33"/>
            <p:cNvSpPr/>
            <p:nvPr/>
          </p:nvSpPr>
          <p:spPr>
            <a:xfrm>
              <a:off x="3010418" y="0"/>
              <a:ext cx="1432659" cy="1947303"/>
            </a:xfrm>
            <a:custGeom>
              <a:avLst/>
              <a:gdLst/>
              <a:ahLst/>
              <a:cxnLst/>
              <a:rect l="l" t="t" r="r" b="b"/>
              <a:pathLst>
                <a:path w="1432659" h="1947303">
                  <a:moveTo>
                    <a:pt x="0" y="0"/>
                  </a:moveTo>
                  <a:lnTo>
                    <a:pt x="1432659" y="0"/>
                  </a:lnTo>
                  <a:lnTo>
                    <a:pt x="1432659" y="1947303"/>
                  </a:lnTo>
                  <a:lnTo>
                    <a:pt x="0" y="1947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6" name="Freeform 34"/>
            <p:cNvSpPr/>
            <p:nvPr/>
          </p:nvSpPr>
          <p:spPr>
            <a:xfrm>
              <a:off x="0" y="397077"/>
              <a:ext cx="4548590" cy="1945362"/>
            </a:xfrm>
            <a:custGeom>
              <a:avLst/>
              <a:gdLst/>
              <a:ahLst/>
              <a:cxnLst/>
              <a:rect l="l" t="t" r="r" b="b"/>
              <a:pathLst>
                <a:path w="4548590" h="1945362">
                  <a:moveTo>
                    <a:pt x="0" y="0"/>
                  </a:moveTo>
                  <a:lnTo>
                    <a:pt x="4548590" y="0"/>
                  </a:lnTo>
                  <a:lnTo>
                    <a:pt x="4548590" y="1945362"/>
                  </a:lnTo>
                  <a:lnTo>
                    <a:pt x="0" y="19453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7" name="TextBox 35"/>
            <p:cNvSpPr txBox="1"/>
            <p:nvPr/>
          </p:nvSpPr>
          <p:spPr>
            <a:xfrm>
              <a:off x="2033329" y="1797670"/>
              <a:ext cx="1739196" cy="3252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40"/>
                </a:lnSpc>
              </a:pPr>
              <a:r>
                <a:rPr lang="en-US" sz="955" b="1" dirty="0">
                  <a:solidFill>
                    <a:srgbClr val="28166E"/>
                  </a:solidFill>
                  <a:latin typeface="Lato Bold" panose="020F0802020204030203"/>
                  <a:ea typeface="Lato Bold" panose="020F0802020204030203"/>
                  <a:cs typeface="Lato Bold" panose="020F0802020204030203"/>
                  <a:sym typeface="Lato Bold" panose="020F0802020204030203"/>
                </a:rPr>
                <a:t>Kota </a:t>
              </a:r>
              <a:r>
                <a:rPr lang="en-US" sz="900" b="1" dirty="0" err="1">
                  <a:solidFill>
                    <a:srgbClr val="28166E"/>
                  </a:solidFill>
                  <a:latin typeface="Lato Bold" panose="020F0802020204030203"/>
                  <a:ea typeface="Lato Bold" panose="020F0802020204030203"/>
                  <a:cs typeface="Lato Bold" panose="020F0802020204030203"/>
                  <a:sym typeface="Lato Bold" panose="020F0802020204030203"/>
                </a:rPr>
                <a:t>Magelang</a:t>
              </a:r>
              <a:endParaRPr lang="en-US" sz="955" b="1" dirty="0">
                <a:solidFill>
                  <a:srgbClr val="28166E"/>
                </a:solidFill>
                <a:latin typeface="Lato Bold" panose="020F0802020204030203"/>
                <a:ea typeface="Lato Bold" panose="020F0802020204030203"/>
                <a:cs typeface="Lato Bold" panose="020F0802020204030203"/>
                <a:sym typeface="Lato Bold" panose="020F0802020204030203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35"/>
          <p:cNvPicPr preferRelativeResize="0"/>
          <p:nvPr/>
        </p:nvPicPr>
        <p:blipFill rotWithShape="1">
          <a:blip r:embed="rId3"/>
          <a:srcRect r="49880"/>
          <a:stretch>
            <a:fillRect/>
          </a:stretch>
        </p:blipFill>
        <p:spPr>
          <a:xfrm>
            <a:off x="0" y="1966650"/>
            <a:ext cx="1593027" cy="3176852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5"/>
          <p:cNvSpPr txBox="1">
            <a:spLocks noGrp="1"/>
          </p:cNvSpPr>
          <p:nvPr>
            <p:ph type="subTitle" idx="4"/>
          </p:nvPr>
        </p:nvSpPr>
        <p:spPr>
          <a:xfrm>
            <a:off x="4572000" y="1295287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Sirup &amp; ITKP</a:t>
            </a:r>
            <a:endParaRPr dirty="0"/>
          </a:p>
        </p:txBody>
      </p:sp>
      <p:sp>
        <p:nvSpPr>
          <p:cNvPr id="255" name="Google Shape;255;p3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D" dirty="0"/>
              <a:t>p</a:t>
            </a:r>
            <a:r>
              <a:rPr lang="en-GB" dirty="0"/>
              <a:t>bj.magelangkota.go.id</a:t>
            </a:r>
            <a:endParaRPr dirty="0"/>
          </a:p>
        </p:txBody>
      </p:sp>
      <p:sp>
        <p:nvSpPr>
          <p:cNvPr id="256" name="Google Shape;256;p35"/>
          <p:cNvSpPr txBox="1">
            <a:spLocks noGrp="1"/>
          </p:cNvSpPr>
          <p:nvPr>
            <p:ph type="subTitle" idx="1"/>
          </p:nvPr>
        </p:nvSpPr>
        <p:spPr>
          <a:xfrm>
            <a:off x="4572000" y="2390475"/>
            <a:ext cx="25056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Sirup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ITKP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E-Purchasing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Non e-Tendering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D" sz="1500" dirty="0"/>
              <a:t>e</a:t>
            </a:r>
            <a:r>
              <a:rPr lang="en-GB" sz="1500" dirty="0"/>
              <a:t>-Tendering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Penilaian Penyedia</a:t>
            </a:r>
            <a:endParaRPr sz="1500" dirty="0"/>
          </a:p>
        </p:txBody>
      </p:sp>
      <p:sp>
        <p:nvSpPr>
          <p:cNvPr id="257" name="Google Shape;257;p35"/>
          <p:cNvSpPr txBox="1">
            <a:spLocks noGrp="1"/>
          </p:cNvSpPr>
          <p:nvPr>
            <p:ph type="subTitle" idx="2"/>
          </p:nvPr>
        </p:nvSpPr>
        <p:spPr>
          <a:xfrm>
            <a:off x="813600" y="2390475"/>
            <a:ext cx="25056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Potret Pengadaan T.A. 2026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Pengadaan Secara Elektronik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Penggunaan PDN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UMKK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500" dirty="0"/>
              <a:t>Perencanaan dan Pelaksanaan E-Purchasing</a:t>
            </a:r>
            <a:endParaRPr sz="1500" dirty="0"/>
          </a:p>
        </p:txBody>
      </p:sp>
      <p:sp>
        <p:nvSpPr>
          <p:cNvPr id="258" name="Google Shape;258;p35"/>
          <p:cNvSpPr txBox="1">
            <a:spLocks noGrp="1"/>
          </p:cNvSpPr>
          <p:nvPr>
            <p:ph type="subTitle" idx="3"/>
          </p:nvPr>
        </p:nvSpPr>
        <p:spPr>
          <a:xfrm>
            <a:off x="820025" y="1574737"/>
            <a:ext cx="33043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Dashboard Pemanfaatan Sistem Pengadaan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8854" t="38846" r="18646" b="15384"/>
          <a:stretch>
            <a:fillRect/>
          </a:stretch>
        </p:blipFill>
        <p:spPr>
          <a:xfrm>
            <a:off x="-28575" y="97900"/>
            <a:ext cx="9172575" cy="3638550"/>
          </a:xfrm>
          <a:prstGeom prst="rect">
            <a:avLst/>
          </a:prstGeom>
        </p:spPr>
      </p:pic>
      <p:sp>
        <p:nvSpPr>
          <p:cNvPr id="11" name="Google Shape;255;p35"/>
          <p:cNvSpPr txBox="1">
            <a:spLocks noGrp="1"/>
          </p:cNvSpPr>
          <p:nvPr>
            <p:ph type="title"/>
          </p:nvPr>
        </p:nvSpPr>
        <p:spPr>
          <a:xfrm>
            <a:off x="0" y="45708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Data : pbj.magelangkota.go.id </a:t>
            </a:r>
            <a:r>
              <a:rPr lang="en-US" sz="1800" dirty="0" err="1"/>
              <a:t>tanggal</a:t>
            </a:r>
            <a:r>
              <a:rPr lang="en-US" sz="1800" dirty="0"/>
              <a:t> 17 </a:t>
            </a:r>
            <a:r>
              <a:rPr lang="en-US" sz="1800" dirty="0" err="1"/>
              <a:t>Juni</a:t>
            </a:r>
            <a:r>
              <a:rPr lang="en-US" sz="1800" dirty="0"/>
              <a:t> 2026</a:t>
            </a:r>
            <a:endParaRPr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51"/>
          <p:cNvSpPr txBox="1">
            <a:spLocks noGrp="1"/>
          </p:cNvSpPr>
          <p:nvPr>
            <p:ph type="title"/>
          </p:nvPr>
        </p:nvSpPr>
        <p:spPr>
          <a:xfrm>
            <a:off x="2653900" y="445025"/>
            <a:ext cx="5775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Hal-</a:t>
            </a:r>
            <a:r>
              <a:rPr lang="en-GB" dirty="0" err="1"/>
              <a:t>hal</a:t>
            </a:r>
            <a:r>
              <a:rPr lang="en-GB" dirty="0"/>
              <a:t> yang </a:t>
            </a:r>
            <a:r>
              <a:rPr lang="en-GB" dirty="0" err="1"/>
              <a:t>Perlu</a:t>
            </a:r>
            <a:r>
              <a:rPr lang="en-GB" dirty="0"/>
              <a:t> </a:t>
            </a:r>
            <a:r>
              <a:rPr lang="en-GB" dirty="0" err="1"/>
              <a:t>Dilakukan</a:t>
            </a:r>
            <a:endParaRPr lang="en-GB" dirty="0"/>
          </a:p>
        </p:txBody>
      </p:sp>
      <p:sp>
        <p:nvSpPr>
          <p:cNvPr id="473" name="Google Shape;473;p51"/>
          <p:cNvSpPr txBox="1">
            <a:spLocks noGrp="1"/>
          </p:cNvSpPr>
          <p:nvPr>
            <p:ph type="body" idx="1"/>
          </p:nvPr>
        </p:nvSpPr>
        <p:spPr>
          <a:xfrm>
            <a:off x="2730099" y="1523050"/>
            <a:ext cx="5547125" cy="30853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+mj-lt"/>
              <a:buAutoNum type="arabicPeriod"/>
            </a:pP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Memaksimalkan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Input Sirup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termasuk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Waktu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Pelaksanaan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Pekerjaan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yang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sesuai</a:t>
            </a:r>
            <a:endParaRPr sz="1600" u="sng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  <a:p>
            <a:pPr>
              <a:buClr>
                <a:schemeClr val="dk1"/>
              </a:buClr>
              <a:buFont typeface="+mj-lt"/>
              <a:buAutoNum type="arabicPeriod"/>
            </a:pP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  <a:sym typeface="Sora"/>
              </a:rPr>
              <a:t>Memaksimalkan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  <a:sym typeface="Sora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  <a:sym typeface="Sora"/>
              </a:rPr>
              <a:t>penggunaan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  <a:sym typeface="Sora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  <a:sym typeface="Sora"/>
              </a:rPr>
              <a:t>Katalog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  <a:sym typeface="Sora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  <a:sym typeface="Sora"/>
              </a:rPr>
              <a:t>Elektronik</a:t>
            </a:r>
            <a:endParaRPr lang="en-US" sz="1600" u="sng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+mj-lt"/>
              <a:buAutoNum type="arabicPeriod"/>
            </a:pP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Memaksimalkan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penggunaan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Toko Daring</a:t>
            </a:r>
            <a:endParaRPr sz="1600" u="sng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+mj-lt"/>
              <a:buAutoNum type="arabicPeriod"/>
            </a:pP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Segera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melaksanakan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Tender</a:t>
            </a:r>
            <a:endParaRPr sz="1600" u="sng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+mj-lt"/>
              <a:buAutoNum type="arabicPeriod"/>
            </a:pP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Penggunaan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Transaksional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untuk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Non Tender</a:t>
            </a:r>
            <a:endParaRPr sz="1600" u="sng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+mj-lt"/>
              <a:buAutoNum type="arabicPeriod"/>
            </a:pP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Melaksanakan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Pencatatan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Non Tender</a:t>
            </a:r>
            <a:endParaRPr sz="1600" u="sng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+mj-lt"/>
              <a:buAutoNum type="arabicPeriod"/>
            </a:pP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Melaksanakan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Pencatatan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Swakelola</a:t>
            </a:r>
            <a:endParaRPr sz="1600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+mj-lt"/>
              <a:buAutoNum type="arabicPeriod"/>
            </a:pP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Melaksanakan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Input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eKontrak</a:t>
            </a:r>
            <a:endParaRPr sz="1600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+mj-lt"/>
              <a:buAutoNum type="arabicPeriod"/>
            </a:pP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Melaksanakan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Input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Penilaian</a:t>
            </a:r>
            <a:r>
              <a:rPr lang="en-GB" sz="1600" dirty="0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Kinerja </a:t>
            </a:r>
            <a:r>
              <a:rPr lang="en-GB" sz="1600" dirty="0" err="1"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Penyedia</a:t>
            </a:r>
            <a:endParaRPr sz="1600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+mj-lt"/>
              <a:buAutoNum type="arabicPeriod"/>
            </a:pPr>
            <a:r>
              <a:rPr lang="en-GB" sz="1600" dirty="0" err="1">
                <a:solidFill>
                  <a:schemeClr val="dk1"/>
                </a:solidFill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Menyelesaikan</a:t>
            </a:r>
            <a:r>
              <a:rPr lang="en-GB" sz="1600" dirty="0">
                <a:solidFill>
                  <a:schemeClr val="dk1"/>
                </a:solidFill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paket</a:t>
            </a:r>
            <a:r>
              <a:rPr lang="en-GB" sz="1600" dirty="0">
                <a:solidFill>
                  <a:schemeClr val="dk1"/>
                </a:solidFill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 e-</a:t>
            </a:r>
            <a:r>
              <a:rPr lang="en-GB" sz="1600" dirty="0" err="1">
                <a:solidFill>
                  <a:schemeClr val="dk1"/>
                </a:solidFill>
                <a:latin typeface="Arial Rounded MT Bold" panose="020F070403050403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katalog</a:t>
            </a:r>
            <a:endParaRPr sz="1600" dirty="0">
              <a:solidFill>
                <a:schemeClr val="dk1"/>
              </a:solidFill>
              <a:latin typeface="Arial Rounded MT Bold" panose="020F0704030504030204" pitchFamily="34" charset="0"/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</p:txBody>
      </p:sp>
      <p:grpSp>
        <p:nvGrpSpPr>
          <p:cNvPr id="474" name="Google Shape;474;p51"/>
          <p:cNvGrpSpPr/>
          <p:nvPr/>
        </p:nvGrpSpPr>
        <p:grpSpPr>
          <a:xfrm>
            <a:off x="-6708" y="0"/>
            <a:ext cx="2202831" cy="5143500"/>
            <a:chOff x="-6708" y="0"/>
            <a:chExt cx="2202831" cy="5143500"/>
          </a:xfrm>
        </p:grpSpPr>
        <p:pic>
          <p:nvPicPr>
            <p:cNvPr id="475" name="Google Shape;475;p51"/>
            <p:cNvPicPr preferRelativeResize="0"/>
            <p:nvPr/>
          </p:nvPicPr>
          <p:blipFill rotWithShape="1">
            <a:blip r:embed="rId3"/>
            <a:srcRect l="49290"/>
            <a:stretch>
              <a:fillRect/>
            </a:stretch>
          </p:blipFill>
          <p:spPr>
            <a:xfrm>
              <a:off x="-6708" y="799725"/>
              <a:ext cx="2202823" cy="43437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6" name="Google Shape;476;p51"/>
            <p:cNvPicPr preferRelativeResize="0"/>
            <p:nvPr/>
          </p:nvPicPr>
          <p:blipFill rotWithShape="1">
            <a:blip r:embed="rId4"/>
            <a:srcRect r="49880" b="49990"/>
            <a:stretch>
              <a:fillRect/>
            </a:stretch>
          </p:blipFill>
          <p:spPr>
            <a:xfrm rot="10800000" flipH="1">
              <a:off x="668950" y="0"/>
              <a:ext cx="1527173" cy="15230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28DA2A9-82E1-A075-0A3C-F9EB7870A2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62C33B-13A7-9CD4-3765-29A1CFEA24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152400"/>
            <a:ext cx="914399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40"/>
          <p:cNvPicPr preferRelativeResize="0"/>
          <p:nvPr/>
        </p:nvPicPr>
        <p:blipFill rotWithShape="1">
          <a:blip r:embed="rId3"/>
          <a:srcRect t="49947" r="49995" b="-5"/>
          <a:stretch>
            <a:fillRect/>
          </a:stretch>
        </p:blipFill>
        <p:spPr>
          <a:xfrm>
            <a:off x="7321550" y="0"/>
            <a:ext cx="1822449" cy="18243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D23A3AD-AF56-0B6F-12BB-F3E8432162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" y="1971585"/>
            <a:ext cx="83248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Setiap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transaksi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elektronik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kita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lakukan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bukan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hanya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menghasilkan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barang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jasa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Ia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menghasilkan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data yang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menunjukkan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kinerja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pemerintah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daerah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mendukung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kebijakan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nasional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dan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menjadi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dasar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pembangunan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lebih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baik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49"/>
          <p:cNvSpPr txBox="1">
            <a:spLocks noGrp="1"/>
          </p:cNvSpPr>
          <p:nvPr>
            <p:ph type="subTitle" idx="1"/>
          </p:nvPr>
        </p:nvSpPr>
        <p:spPr>
          <a:xfrm>
            <a:off x="715100" y="1461136"/>
            <a:ext cx="4284000" cy="110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/>
              <a:t>pbj.magelangkota.go.id</a:t>
            </a:r>
            <a:endParaRPr sz="1600" b="1" dirty="0"/>
          </a:p>
        </p:txBody>
      </p:sp>
      <p:sp>
        <p:nvSpPr>
          <p:cNvPr id="444" name="Google Shape;444;p49"/>
          <p:cNvSpPr txBox="1">
            <a:spLocks noGrp="1"/>
          </p:cNvSpPr>
          <p:nvPr>
            <p:ph type="ctrTitle"/>
          </p:nvPr>
        </p:nvSpPr>
        <p:spPr>
          <a:xfrm>
            <a:off x="715100" y="452789"/>
            <a:ext cx="7080046" cy="99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Terima</a:t>
            </a:r>
            <a:r>
              <a:rPr lang="en-GB" dirty="0"/>
              <a:t> Kasih</a:t>
            </a:r>
          </a:p>
        </p:txBody>
      </p:sp>
      <p:pic>
        <p:nvPicPr>
          <p:cNvPr id="446" name="Google Shape;446;p49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825337" y="2799960"/>
            <a:ext cx="546001" cy="545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49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459887" y="2799961"/>
            <a:ext cx="545976" cy="54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49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094400" y="2799975"/>
            <a:ext cx="545976" cy="5459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7" name="Google Shape;457;p49"/>
          <p:cNvGrpSpPr/>
          <p:nvPr/>
        </p:nvGrpSpPr>
        <p:grpSpPr>
          <a:xfrm>
            <a:off x="5592322" y="799725"/>
            <a:ext cx="3565091" cy="4343775"/>
            <a:chOff x="5592322" y="799725"/>
            <a:chExt cx="3565091" cy="4343775"/>
          </a:xfrm>
        </p:grpSpPr>
        <p:pic>
          <p:nvPicPr>
            <p:cNvPr id="458" name="Google Shape;458;p49"/>
            <p:cNvPicPr preferRelativeResize="0"/>
            <p:nvPr/>
          </p:nvPicPr>
          <p:blipFill rotWithShape="1">
            <a:blip r:embed="rId3"/>
            <a:srcRect l="49290"/>
            <a:stretch>
              <a:fillRect/>
            </a:stretch>
          </p:blipFill>
          <p:spPr>
            <a:xfrm flipH="1">
              <a:off x="6954590" y="799725"/>
              <a:ext cx="2202823" cy="43437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9" name="Google Shape;459;p49"/>
            <p:cNvPicPr preferRelativeResize="0"/>
            <p:nvPr/>
          </p:nvPicPr>
          <p:blipFill rotWithShape="1">
            <a:blip r:embed="rId4"/>
            <a:srcRect b="50197"/>
            <a:stretch>
              <a:fillRect/>
            </a:stretch>
          </p:blipFill>
          <p:spPr>
            <a:xfrm flipH="1">
              <a:off x="5592322" y="4045290"/>
              <a:ext cx="2202824" cy="109652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5"/>
          <p:cNvSpPr txBox="1">
            <a:spLocks noGrp="1"/>
          </p:cNvSpPr>
          <p:nvPr>
            <p:ph type="subTitle" idx="4"/>
          </p:nvPr>
        </p:nvSpPr>
        <p:spPr>
          <a:xfrm>
            <a:off x="5389631" y="428812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Dasar Hukum</a:t>
            </a:r>
            <a:endParaRPr dirty="0"/>
          </a:p>
        </p:txBody>
      </p:sp>
      <p:sp>
        <p:nvSpPr>
          <p:cNvPr id="256" name="Google Shape;256;p35"/>
          <p:cNvSpPr txBox="1">
            <a:spLocks noGrp="1"/>
          </p:cNvSpPr>
          <p:nvPr>
            <p:ph type="subTitle" idx="1"/>
          </p:nvPr>
        </p:nvSpPr>
        <p:spPr>
          <a:xfrm>
            <a:off x="5389630" y="974250"/>
            <a:ext cx="2505600" cy="13833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Peraturan Presiden Nomor 16 Tahun 2018 tentang Pengadaan Barang/Jasa Pemerintah beserta dengan Perubahannya, terakhir diubah dengan Peraturan Presiden Nomor 46 Tahun 2025</a:t>
            </a:r>
            <a:endParaRPr dirty="0"/>
          </a:p>
        </p:txBody>
      </p:sp>
      <p:sp>
        <p:nvSpPr>
          <p:cNvPr id="257" name="Google Shape;257;p35"/>
          <p:cNvSpPr txBox="1">
            <a:spLocks noGrp="1"/>
          </p:cNvSpPr>
          <p:nvPr>
            <p:ph type="subTitle" idx="2"/>
          </p:nvPr>
        </p:nvSpPr>
        <p:spPr>
          <a:xfrm>
            <a:off x="2181756" y="974250"/>
            <a:ext cx="2505600" cy="127319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Memahami daasr hukum, manfaat, tata cara, dan kontribusi pengadaan secara elektronik terhadap pembangunan</a:t>
            </a:r>
            <a:endParaRPr dirty="0"/>
          </a:p>
        </p:txBody>
      </p:sp>
      <p:sp>
        <p:nvSpPr>
          <p:cNvPr id="258" name="Google Shape;258;p35"/>
          <p:cNvSpPr txBox="1">
            <a:spLocks noGrp="1"/>
          </p:cNvSpPr>
          <p:nvPr>
            <p:ph type="subTitle" idx="3"/>
          </p:nvPr>
        </p:nvSpPr>
        <p:spPr>
          <a:xfrm>
            <a:off x="2181756" y="428812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Tujuan Sosialisasi</a:t>
            </a:r>
            <a:endParaRPr dirty="0"/>
          </a:p>
        </p:txBody>
      </p:sp>
      <p:pic>
        <p:nvPicPr>
          <p:cNvPr id="259" name="Google Shape;259;p35"/>
          <p:cNvPicPr preferRelativeResize="0"/>
          <p:nvPr/>
        </p:nvPicPr>
        <p:blipFill rotWithShape="1">
          <a:blip r:embed="rId3"/>
          <a:srcRect r="49880"/>
          <a:stretch>
            <a:fillRect/>
          </a:stretch>
        </p:blipFill>
        <p:spPr>
          <a:xfrm>
            <a:off x="0" y="1966650"/>
            <a:ext cx="1593027" cy="317685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57;p35"/>
          <p:cNvSpPr txBox="1"/>
          <p:nvPr/>
        </p:nvSpPr>
        <p:spPr>
          <a:xfrm>
            <a:off x="2247163" y="2781862"/>
            <a:ext cx="2505600" cy="1273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 err="1"/>
              <a:t>Transparansi</a:t>
            </a:r>
            <a:endParaRPr lang="en-ID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 err="1"/>
              <a:t>Akuntabilitas</a:t>
            </a:r>
            <a:endParaRPr lang="en-ID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 err="1"/>
              <a:t>Efisiensi</a:t>
            </a:r>
            <a:endParaRPr lang="en-ID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 err="1"/>
              <a:t>Perasaingan</a:t>
            </a:r>
            <a:r>
              <a:rPr lang="en-ID" dirty="0"/>
              <a:t> </a:t>
            </a:r>
            <a:r>
              <a:rPr lang="en-ID" dirty="0" err="1"/>
              <a:t>usaha</a:t>
            </a:r>
            <a:r>
              <a:rPr lang="en-ID" dirty="0"/>
              <a:t> </a:t>
            </a:r>
            <a:r>
              <a:rPr lang="en-ID" dirty="0" err="1"/>
              <a:t>sehat</a:t>
            </a:r>
            <a:endParaRPr lang="en-ID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 err="1"/>
              <a:t>Pencegahan</a:t>
            </a:r>
            <a:r>
              <a:rPr lang="en-ID" dirty="0"/>
              <a:t> </a:t>
            </a:r>
            <a:r>
              <a:rPr lang="en-ID" dirty="0" err="1"/>
              <a:t>korupsi</a:t>
            </a:r>
            <a:endParaRPr lang="en-ID" dirty="0"/>
          </a:p>
        </p:txBody>
      </p:sp>
      <p:sp>
        <p:nvSpPr>
          <p:cNvPr id="5" name="Google Shape;258;p35"/>
          <p:cNvSpPr txBox="1"/>
          <p:nvPr/>
        </p:nvSpPr>
        <p:spPr>
          <a:xfrm>
            <a:off x="2247163" y="2236424"/>
            <a:ext cx="2505600" cy="5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1800" b="1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/>
            <a:r>
              <a:rPr lang="en-ID" dirty="0" err="1"/>
              <a:t>Mengapa</a:t>
            </a:r>
            <a:r>
              <a:rPr lang="en-ID" dirty="0"/>
              <a:t> Harus </a:t>
            </a:r>
            <a:r>
              <a:rPr lang="en-ID" dirty="0" err="1"/>
              <a:t>Elektronik</a:t>
            </a:r>
            <a:r>
              <a:rPr lang="en-ID" dirty="0"/>
              <a:t>?</a:t>
            </a:r>
          </a:p>
        </p:txBody>
      </p:sp>
      <p:sp>
        <p:nvSpPr>
          <p:cNvPr id="6" name="Google Shape;257;p35"/>
          <p:cNvSpPr txBox="1"/>
          <p:nvPr/>
        </p:nvSpPr>
        <p:spPr>
          <a:xfrm>
            <a:off x="5389631" y="3003886"/>
            <a:ext cx="2505600" cy="1273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/>
              <a:t>Sirup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/>
              <a:t>SPSE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 err="1"/>
              <a:t>Katalog</a:t>
            </a:r>
            <a:r>
              <a:rPr lang="en-ID" dirty="0"/>
              <a:t> </a:t>
            </a:r>
            <a:r>
              <a:rPr lang="en-ID" dirty="0" err="1"/>
              <a:t>Elektronik</a:t>
            </a:r>
            <a:endParaRPr lang="en-ID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/>
              <a:t>Toko Daring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D" dirty="0" err="1"/>
              <a:t>Sikap</a:t>
            </a:r>
            <a:endParaRPr lang="en-ID" dirty="0"/>
          </a:p>
        </p:txBody>
      </p:sp>
      <p:sp>
        <p:nvSpPr>
          <p:cNvPr id="7" name="Google Shape;258;p35"/>
          <p:cNvSpPr txBox="1"/>
          <p:nvPr/>
        </p:nvSpPr>
        <p:spPr>
          <a:xfrm>
            <a:off x="5389631" y="2458448"/>
            <a:ext cx="2505600" cy="5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1800" b="1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/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Pengadaan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Elektronik</a:t>
            </a:r>
            <a:endParaRPr lang="en-ID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6"/>
          <p:cNvSpPr txBox="1">
            <a:spLocks noGrp="1"/>
          </p:cNvSpPr>
          <p:nvPr>
            <p:ph type="title"/>
          </p:nvPr>
        </p:nvSpPr>
        <p:spPr>
          <a:xfrm>
            <a:off x="247649" y="445025"/>
            <a:ext cx="877252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Matriks Perbedaan Perpres 46/2025 untuk Transaksional </a:t>
            </a:r>
            <a:endParaRPr sz="2000" dirty="0"/>
          </a:p>
        </p:txBody>
      </p:sp>
      <p:pic>
        <p:nvPicPr>
          <p:cNvPr id="271" name="Google Shape;271;p36"/>
          <p:cNvPicPr preferRelativeResize="0"/>
          <p:nvPr/>
        </p:nvPicPr>
        <p:blipFill rotWithShape="1">
          <a:blip r:embed="rId3"/>
          <a:srcRect l="49290"/>
          <a:stretch>
            <a:fillRect/>
          </a:stretch>
        </p:blipFill>
        <p:spPr>
          <a:xfrm>
            <a:off x="6941175" y="799725"/>
            <a:ext cx="2202823" cy="43437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359399" y="1017725"/>
          <a:ext cx="8536952" cy="393192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581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2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94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97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37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No</a:t>
                      </a:r>
                      <a:endParaRPr lang="en-ID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/>
                        <a:t>Topik</a:t>
                      </a:r>
                      <a:endParaRPr lang="en-ID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/>
                        <a:t>Perpres</a:t>
                      </a:r>
                      <a:r>
                        <a:rPr lang="en-US" sz="1600" b="1" dirty="0"/>
                        <a:t> 16/2018 dan </a:t>
                      </a:r>
                      <a:r>
                        <a:rPr lang="en-US" sz="1600" b="1" dirty="0" err="1"/>
                        <a:t>Perpres</a:t>
                      </a:r>
                      <a:r>
                        <a:rPr lang="en-US" sz="1600" b="1" dirty="0"/>
                        <a:t> 12/2021</a:t>
                      </a:r>
                      <a:endParaRPr lang="en-ID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/>
                        <a:t>Perpres</a:t>
                      </a:r>
                      <a:r>
                        <a:rPr lang="en-US" sz="1600" b="1" dirty="0"/>
                        <a:t> 46/2025</a:t>
                      </a:r>
                      <a:endParaRPr lang="en-ID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/>
                        <a:t>Keterangan</a:t>
                      </a:r>
                      <a:endParaRPr lang="en-ID" sz="1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Metode</a:t>
                      </a:r>
                      <a:r>
                        <a:rPr lang="en-US" dirty="0"/>
                        <a:t>  </a:t>
                      </a:r>
                      <a:r>
                        <a:rPr lang="en-US" dirty="0" err="1"/>
                        <a:t>Pemilihan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Penyedia</a:t>
                      </a:r>
                      <a:r>
                        <a:rPr lang="en-US" dirty="0"/>
                        <a:t> (Ps.38)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Belum Ada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9875" indent="-269875"/>
                      <a:r>
                        <a:rPr lang="en-US" dirty="0"/>
                        <a:t>(8) </a:t>
                      </a:r>
                      <a:r>
                        <a:rPr lang="en-ID" dirty="0" err="1"/>
                        <a:t>Pelaksanaan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Pengadaan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Barang</a:t>
                      </a:r>
                      <a:r>
                        <a:rPr lang="en-ID" dirty="0"/>
                        <a:t>/</a:t>
                      </a:r>
                      <a:r>
                        <a:rPr lang="en-ID" dirty="0" err="1"/>
                        <a:t>Pekerjaan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Konstruksi</a:t>
                      </a:r>
                      <a:r>
                        <a:rPr lang="en-ID" dirty="0"/>
                        <a:t>/Jasa </a:t>
                      </a:r>
                      <a:r>
                        <a:rPr lang="en-ID" dirty="0" err="1"/>
                        <a:t>Lainnya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dengan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metode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pemilihan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Ketentuan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baru</a:t>
                      </a:r>
                      <a:r>
                        <a:rPr lang="en-ID" dirty="0"/>
                        <a:t> 29 </a:t>
                      </a:r>
                      <a:r>
                        <a:rPr lang="en-ID" dirty="0" err="1"/>
                        <a:t>Penyedia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melalui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Pengadaan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Langsung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dengan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nilai</a:t>
                      </a:r>
                      <a:r>
                        <a:rPr lang="en-ID" dirty="0"/>
                        <a:t> paling </a:t>
                      </a:r>
                      <a:r>
                        <a:rPr lang="en-ID" dirty="0" err="1"/>
                        <a:t>sedikit</a:t>
                      </a:r>
                      <a:r>
                        <a:rPr lang="en-ID" dirty="0"/>
                        <a:t> di </a:t>
                      </a:r>
                      <a:r>
                        <a:rPr lang="en-ID" dirty="0" err="1"/>
                        <a:t>atas</a:t>
                      </a:r>
                      <a:r>
                        <a:rPr lang="en-ID" dirty="0"/>
                        <a:t> Rp50.000.000,00 (lima </a:t>
                      </a:r>
                      <a:r>
                        <a:rPr lang="en-ID" dirty="0" err="1"/>
                        <a:t>puluh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juta</a:t>
                      </a:r>
                      <a:r>
                        <a:rPr lang="en-ID" dirty="0"/>
                        <a:t> rupiah), </a:t>
                      </a:r>
                      <a:r>
                        <a:rPr lang="en-ID" dirty="0" err="1"/>
                        <a:t>Penunjukan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Langsung</a:t>
                      </a:r>
                      <a:r>
                        <a:rPr lang="en-ID" dirty="0"/>
                        <a:t>, Tender </a:t>
                      </a:r>
                      <a:r>
                        <a:rPr lang="en-ID" dirty="0" err="1"/>
                        <a:t>cepat</a:t>
                      </a:r>
                      <a:r>
                        <a:rPr lang="en-ID" dirty="0"/>
                        <a:t>, dan Tender </a:t>
                      </a:r>
                      <a:r>
                        <a:rPr lang="en-ID" dirty="0" err="1"/>
                        <a:t>wajib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menggunakan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aplikasi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sistem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pengadaan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secara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elektronik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dengan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fitur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transaksional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Ketentuan</a:t>
                      </a:r>
                      <a:r>
                        <a:rPr lang="en-US" dirty="0"/>
                        <a:t> Baru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6"/>
          <p:cNvSpPr txBox="1">
            <a:spLocks noGrp="1"/>
          </p:cNvSpPr>
          <p:nvPr>
            <p:ph type="title"/>
          </p:nvPr>
        </p:nvSpPr>
        <p:spPr>
          <a:xfrm>
            <a:off x="247649" y="445025"/>
            <a:ext cx="877252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Matriks Perbedaan Perpres 46/2025 untuk Transaksional </a:t>
            </a:r>
            <a:endParaRPr sz="2000" dirty="0"/>
          </a:p>
        </p:txBody>
      </p:sp>
      <p:pic>
        <p:nvPicPr>
          <p:cNvPr id="271" name="Google Shape;271;p36"/>
          <p:cNvPicPr preferRelativeResize="0"/>
          <p:nvPr/>
        </p:nvPicPr>
        <p:blipFill rotWithShape="1">
          <a:blip r:embed="rId3"/>
          <a:srcRect l="49290"/>
          <a:stretch>
            <a:fillRect/>
          </a:stretch>
        </p:blipFill>
        <p:spPr>
          <a:xfrm>
            <a:off x="6941175" y="799725"/>
            <a:ext cx="2202823" cy="43437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359399" y="1017725"/>
          <a:ext cx="8536952" cy="307848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581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2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94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97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37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No</a:t>
                      </a:r>
                      <a:endParaRPr lang="en-ID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/>
                        <a:t>Topik</a:t>
                      </a:r>
                      <a:endParaRPr lang="en-ID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/>
                        <a:t>Perpres</a:t>
                      </a:r>
                      <a:r>
                        <a:rPr lang="en-US" sz="1600" b="1" dirty="0"/>
                        <a:t> 16/2018 dan </a:t>
                      </a:r>
                      <a:r>
                        <a:rPr lang="en-US" sz="1600" b="1" dirty="0" err="1"/>
                        <a:t>Perpres</a:t>
                      </a:r>
                      <a:r>
                        <a:rPr lang="en-US" sz="1600" b="1" dirty="0"/>
                        <a:t> 12/2021</a:t>
                      </a:r>
                      <a:endParaRPr lang="en-ID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/>
                        <a:t>Perpres</a:t>
                      </a:r>
                      <a:r>
                        <a:rPr lang="en-US" sz="1600" b="1" dirty="0"/>
                        <a:t> 46/2025</a:t>
                      </a:r>
                      <a:endParaRPr lang="en-ID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/>
                        <a:t>Keterangan</a:t>
                      </a:r>
                      <a:endParaRPr lang="en-ID" sz="1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Metode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Pmilihan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Penyedia</a:t>
                      </a:r>
                      <a:r>
                        <a:rPr lang="en-US" dirty="0"/>
                        <a:t> Jasa </a:t>
                      </a:r>
                      <a:r>
                        <a:rPr lang="en-US" dirty="0" err="1"/>
                        <a:t>Konsultansi</a:t>
                      </a:r>
                      <a:r>
                        <a:rPr lang="en-US" dirty="0"/>
                        <a:t> (Ps. 41)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Belum Ada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9875" indent="-269875"/>
                      <a:r>
                        <a:rPr lang="en-US" dirty="0"/>
                        <a:t>(7) </a:t>
                      </a:r>
                      <a:r>
                        <a:rPr lang="en-ID" dirty="0" err="1"/>
                        <a:t>Pelaksanaan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Pengadaan</a:t>
                      </a:r>
                      <a:r>
                        <a:rPr lang="en-ID" dirty="0"/>
                        <a:t> Jasa </a:t>
                      </a:r>
                      <a:r>
                        <a:rPr lang="en-ID" dirty="0" err="1"/>
                        <a:t>Konsultansi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dengan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metode</a:t>
                      </a:r>
                      <a:r>
                        <a:rPr lang="en-ID" dirty="0"/>
                        <a:t> </a:t>
                      </a:r>
                      <a:r>
                        <a:rPr lang="en-ID" sz="1400" b="0" u="none" strike="noStrike" cap="none" dirty="0" err="1">
                          <a:solidFill>
                            <a:srgbClr val="000000"/>
                          </a:solidFill>
                          <a:sym typeface="Arial" panose="020B0604020202020204"/>
                        </a:rPr>
                        <a:t>pemilihan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Penyedia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melalui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Pengadaan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Langsung</a:t>
                      </a:r>
                      <a:r>
                        <a:rPr lang="en-ID" dirty="0"/>
                        <a:t>, </a:t>
                      </a:r>
                      <a:r>
                        <a:rPr lang="en-ID" dirty="0" err="1"/>
                        <a:t>Penunjukan</a:t>
                      </a:r>
                      <a:r>
                        <a:rPr lang="en-ID" dirty="0"/>
                        <a:t> </a:t>
                      </a:r>
                      <a:r>
                        <a:rPr lang="en-ID" sz="1400" b="0" u="none" strike="noStrike" cap="none" dirty="0" err="1">
                          <a:solidFill>
                            <a:srgbClr val="000000"/>
                          </a:solidFill>
                          <a:sym typeface="Arial" panose="020B0604020202020204"/>
                        </a:rPr>
                        <a:t>Langsung</a:t>
                      </a:r>
                      <a:r>
                        <a:rPr lang="en-ID" dirty="0"/>
                        <a:t>, dan </a:t>
                      </a:r>
                      <a:r>
                        <a:rPr lang="en-ID" dirty="0" err="1"/>
                        <a:t>Seleksi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wajib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menggunakan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aplikasi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sistem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pengadaan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secara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elektronik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dengan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fitur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transaksional</a:t>
                      </a:r>
                      <a:endParaRPr lang="en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Ketentuan</a:t>
                      </a:r>
                      <a:r>
                        <a:rPr lang="en-US" dirty="0"/>
                        <a:t> Baru</a:t>
                      </a:r>
                      <a:endParaRPr lang="en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35"/>
          <p:cNvPicPr preferRelativeResize="0"/>
          <p:nvPr/>
        </p:nvPicPr>
        <p:blipFill rotWithShape="1">
          <a:blip r:embed="rId3"/>
          <a:srcRect r="49880"/>
          <a:stretch>
            <a:fillRect/>
          </a:stretch>
        </p:blipFill>
        <p:spPr>
          <a:xfrm>
            <a:off x="0" y="1966650"/>
            <a:ext cx="1593027" cy="317685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5"/>
          <p:cNvSpPr txBox="1">
            <a:spLocks noGrp="1"/>
          </p:cNvSpPr>
          <p:nvPr>
            <p:ph type="subTitle" idx="2"/>
          </p:nvPr>
        </p:nvSpPr>
        <p:spPr>
          <a:xfrm>
            <a:off x="943850" y="1332712"/>
            <a:ext cx="233275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Setiap tahun OPD melaksanakan: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dirty="0"/>
              <a:t>Belanja ATK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dirty="0"/>
              <a:t>Makanan dan minuman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dirty="0"/>
              <a:t>Alat Kesehatan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D" dirty="0"/>
              <a:t>K</a:t>
            </a:r>
            <a:r>
              <a:rPr lang="en-GB" dirty="0"/>
              <a:t>endaraan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D" dirty="0"/>
              <a:t>J</a:t>
            </a:r>
            <a:r>
              <a:rPr lang="en-GB" dirty="0"/>
              <a:t>asa Konsultansi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dirty="0"/>
              <a:t>Pemeliharaan</a:t>
            </a:r>
          </a:p>
        </p:txBody>
      </p:sp>
      <p:sp>
        <p:nvSpPr>
          <p:cNvPr id="258" name="Google Shape;258;p35"/>
          <p:cNvSpPr txBox="1">
            <a:spLocks noGrp="1"/>
          </p:cNvSpPr>
          <p:nvPr>
            <p:ph type="subTitle" idx="3"/>
          </p:nvPr>
        </p:nvSpPr>
        <p:spPr>
          <a:xfrm>
            <a:off x="867650" y="742837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Kita Sudah Melaksanakan Pengadaan</a:t>
            </a:r>
            <a:endParaRPr dirty="0"/>
          </a:p>
        </p:txBody>
      </p:sp>
      <p:sp>
        <p:nvSpPr>
          <p:cNvPr id="4" name="Google Shape;257;p35"/>
          <p:cNvSpPr txBox="1"/>
          <p:nvPr/>
        </p:nvSpPr>
        <p:spPr>
          <a:xfrm>
            <a:off x="943850" y="2954568"/>
            <a:ext cx="2505600" cy="389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indent="0"/>
            <a:r>
              <a:rPr lang="en-US" b="1" dirty="0" err="1"/>
              <a:t>Pertanyaannya</a:t>
            </a:r>
            <a:r>
              <a:rPr lang="en-US" dirty="0"/>
              <a:t> :</a:t>
            </a:r>
          </a:p>
          <a:p>
            <a:pPr marL="0" indent="0"/>
            <a:r>
              <a:rPr lang="en-US" b="1" dirty="0" err="1"/>
              <a:t>Apakah</a:t>
            </a:r>
            <a:r>
              <a:rPr lang="en-US" b="1" dirty="0"/>
              <a:t> </a:t>
            </a:r>
            <a:r>
              <a:rPr lang="en-US" b="1" dirty="0" err="1"/>
              <a:t>seluruh</a:t>
            </a:r>
            <a:r>
              <a:rPr lang="en-US" b="1" dirty="0"/>
              <a:t> </a:t>
            </a: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tersebut</a:t>
            </a:r>
            <a:r>
              <a:rPr lang="en-US" b="1" dirty="0"/>
              <a:t> </a:t>
            </a:r>
            <a:r>
              <a:rPr lang="en-US" b="1" dirty="0" err="1"/>
              <a:t>sudah</a:t>
            </a:r>
            <a:r>
              <a:rPr lang="en-US" b="1" dirty="0"/>
              <a:t> </a:t>
            </a:r>
            <a:r>
              <a:rPr lang="en-US" b="1" dirty="0" err="1"/>
              <a:t>terlihat</a:t>
            </a:r>
            <a:r>
              <a:rPr lang="en-US" b="1" dirty="0"/>
              <a:t> oleh </a:t>
            </a:r>
            <a:r>
              <a:rPr lang="en-US" b="1" dirty="0" err="1"/>
              <a:t>pemerintah</a:t>
            </a:r>
            <a:r>
              <a:rPr lang="en-US" b="1" dirty="0"/>
              <a:t> </a:t>
            </a:r>
            <a:r>
              <a:rPr lang="en-US" b="1" dirty="0" err="1"/>
              <a:t>daerah</a:t>
            </a:r>
            <a:r>
              <a:rPr lang="en-US" b="1" dirty="0"/>
              <a:t> dan </a:t>
            </a:r>
            <a:r>
              <a:rPr lang="en-US" b="1" dirty="0" err="1"/>
              <a:t>pemerintah</a:t>
            </a:r>
            <a:r>
              <a:rPr lang="en-US" b="1" dirty="0"/>
              <a:t> </a:t>
            </a:r>
            <a:r>
              <a:rPr lang="en-US" b="1" dirty="0" err="1"/>
              <a:t>pusat</a:t>
            </a:r>
            <a:r>
              <a:rPr lang="en-US" b="1" dirty="0"/>
              <a:t>?</a:t>
            </a:r>
            <a:endParaRPr lang="en-GB" b="1" dirty="0"/>
          </a:p>
        </p:txBody>
      </p:sp>
      <p:sp>
        <p:nvSpPr>
          <p:cNvPr id="9" name="Google Shape;257;p35"/>
          <p:cNvSpPr txBox="1"/>
          <p:nvPr/>
        </p:nvSpPr>
        <p:spPr>
          <a:xfrm>
            <a:off x="3258425" y="1332712"/>
            <a:ext cx="2505600" cy="15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indent="0"/>
            <a:r>
              <a:rPr lang="en-GB" dirty="0"/>
              <a:t>Maka: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terbaca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dashboard </a:t>
            </a:r>
            <a:r>
              <a:rPr lang="en-US" dirty="0" err="1"/>
              <a:t>nasional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dihitung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realisasi</a:t>
            </a:r>
            <a:r>
              <a:rPr lang="en-US" dirty="0"/>
              <a:t> </a:t>
            </a:r>
            <a:r>
              <a:rPr lang="en-US" dirty="0" err="1"/>
              <a:t>pengadaan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dihitung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PDN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dihitung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belanja</a:t>
            </a:r>
            <a:r>
              <a:rPr lang="en-US" dirty="0"/>
              <a:t> UMK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mendukung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UTKP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pengambilan</a:t>
            </a:r>
            <a:r>
              <a:rPr lang="en-US" dirty="0"/>
              <a:t> </a:t>
            </a:r>
            <a:r>
              <a:rPr lang="en-US" dirty="0" err="1"/>
              <a:t>kebijakan</a:t>
            </a:r>
            <a:endParaRPr lang="en-GB" dirty="0"/>
          </a:p>
        </p:txBody>
      </p:sp>
      <p:sp>
        <p:nvSpPr>
          <p:cNvPr id="10" name="Google Shape;258;p35"/>
          <p:cNvSpPr txBox="1"/>
          <p:nvPr/>
        </p:nvSpPr>
        <p:spPr>
          <a:xfrm>
            <a:off x="3172700" y="463387"/>
            <a:ext cx="2505600" cy="5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1800" b="1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/>
            <a:r>
              <a:rPr lang="en-ID" dirty="0"/>
              <a:t>Jika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Tercatat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Sistem</a:t>
            </a:r>
            <a:endParaRPr lang="en-ID" dirty="0"/>
          </a:p>
        </p:txBody>
      </p:sp>
      <p:sp>
        <p:nvSpPr>
          <p:cNvPr id="13" name="Google Shape;257;p35"/>
          <p:cNvSpPr txBox="1"/>
          <p:nvPr/>
        </p:nvSpPr>
        <p:spPr>
          <a:xfrm>
            <a:off x="5963525" y="1332712"/>
            <a:ext cx="2505600" cy="15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DM Sans"/>
              <a:buNone/>
              <a:defRPr sz="12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indent="0"/>
            <a:r>
              <a:rPr lang="en-GB" dirty="0"/>
              <a:t>Pemerintah pusat tidak memeriksa datu per satu: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SPJ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Kwitansi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Bukti Transfer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/>
            <a:r>
              <a:rPr lang="en-US" dirty="0"/>
              <a:t>Data </a:t>
            </a:r>
            <a:r>
              <a:rPr lang="en-US" dirty="0" err="1"/>
              <a:t>dari</a:t>
            </a:r>
            <a:r>
              <a:rPr lang="en-US" dirty="0"/>
              <a:t>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Sirup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E-</a:t>
            </a:r>
            <a:r>
              <a:rPr lang="en-US" dirty="0" err="1"/>
              <a:t>Katalog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Toko</a:t>
            </a:r>
            <a:r>
              <a:rPr lang="en-US" dirty="0"/>
              <a:t> Daring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Inaproc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Penilaian</a:t>
            </a:r>
            <a:r>
              <a:rPr lang="en-US" dirty="0"/>
              <a:t> Kinerja </a:t>
            </a:r>
            <a:r>
              <a:rPr lang="en-US" dirty="0" err="1"/>
              <a:t>Penyedia</a:t>
            </a:r>
            <a:endParaRPr lang="en-GB" dirty="0"/>
          </a:p>
        </p:txBody>
      </p:sp>
      <p:sp>
        <p:nvSpPr>
          <p:cNvPr id="14" name="Google Shape;258;p35"/>
          <p:cNvSpPr txBox="1"/>
          <p:nvPr/>
        </p:nvSpPr>
        <p:spPr>
          <a:xfrm>
            <a:off x="5877800" y="463387"/>
            <a:ext cx="2505600" cy="5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1800" b="1" i="0" u="none" strike="noStrike" cap="none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aleway"/>
              <a:buNone/>
              <a:defRPr sz="2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indent="0"/>
            <a:r>
              <a:rPr lang="en-ID" dirty="0" err="1"/>
              <a:t>Pemerintah</a:t>
            </a:r>
            <a:r>
              <a:rPr lang="en-ID" dirty="0"/>
              <a:t> Pusat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Melihat</a:t>
            </a:r>
            <a:r>
              <a:rPr lang="en-ID" dirty="0"/>
              <a:t> SPJ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8225" y="4219575"/>
            <a:ext cx="7086600" cy="6477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Ketika Kita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Menginput</a:t>
            </a:r>
            <a:r>
              <a:rPr lang="en-US" dirty="0"/>
              <a:t> Data </a:t>
            </a:r>
            <a:r>
              <a:rPr lang="en-US" dirty="0" err="1"/>
              <a:t>Bukan</a:t>
            </a:r>
            <a:r>
              <a:rPr lang="en-US" dirty="0"/>
              <a:t> </a:t>
            </a:r>
            <a:r>
              <a:rPr lang="en-US" dirty="0" err="1"/>
              <a:t>berarti</a:t>
            </a:r>
            <a:r>
              <a:rPr lang="en-US" dirty="0"/>
              <a:t> </a:t>
            </a:r>
            <a:r>
              <a:rPr lang="en-US" dirty="0" err="1"/>
              <a:t>pengadaan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,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“</a:t>
            </a:r>
            <a:r>
              <a:rPr lang="en-US" b="1" dirty="0" err="1"/>
              <a:t>Tidak</a:t>
            </a:r>
            <a:r>
              <a:rPr lang="en-US" b="1" dirty="0"/>
              <a:t> </a:t>
            </a:r>
            <a:r>
              <a:rPr lang="en-US" b="1" dirty="0" err="1"/>
              <a:t>Terlihat</a:t>
            </a:r>
            <a:r>
              <a:rPr lang="en-US" dirty="0"/>
              <a:t>” </a:t>
            </a:r>
            <a:r>
              <a:rPr lang="en-US" dirty="0" err="1"/>
              <a:t>padahal</a:t>
            </a:r>
            <a:r>
              <a:rPr lang="en-US" dirty="0"/>
              <a:t> </a:t>
            </a:r>
            <a:r>
              <a:rPr lang="en-US" dirty="0" err="1"/>
              <a:t>pekerjaan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selesai</a:t>
            </a:r>
            <a:endParaRPr lang="en-ID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" y="1360488"/>
            <a:ext cx="9144000" cy="2806065"/>
          </a:xfrm>
          <a:prstGeom prst="rect">
            <a:avLst/>
          </a:prstGeom>
        </p:spPr>
      </p:pic>
      <p:sp>
        <p:nvSpPr>
          <p:cNvPr id="255" name="Google Shape;255;p3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dirty="0"/>
              <a:t>Surat LKPP </a:t>
            </a:r>
            <a:r>
              <a:rPr lang="en-US" sz="1500" dirty="0" err="1"/>
              <a:t>Nomor</a:t>
            </a:r>
            <a:r>
              <a:rPr lang="en-US" sz="1500" dirty="0"/>
              <a:t> 7392/D.4.2/03/2026 </a:t>
            </a:r>
            <a:r>
              <a:rPr lang="en-US" sz="1500" dirty="0" err="1"/>
              <a:t>Tanggal</a:t>
            </a:r>
            <a:r>
              <a:rPr lang="en-US" sz="1500" dirty="0"/>
              <a:t> 30 </a:t>
            </a:r>
            <a:r>
              <a:rPr lang="en-US" sz="1500" dirty="0" err="1"/>
              <a:t>Maret</a:t>
            </a:r>
            <a:r>
              <a:rPr lang="en-US" sz="1500" dirty="0"/>
              <a:t> 2026</a:t>
            </a:r>
            <a:br>
              <a:rPr lang="en-US" sz="1500" dirty="0"/>
            </a:br>
            <a:r>
              <a:rPr lang="en-US" sz="1500" dirty="0" err="1"/>
              <a:t>Perihal</a:t>
            </a:r>
            <a:r>
              <a:rPr lang="en-US" sz="1500" dirty="0"/>
              <a:t> : </a:t>
            </a:r>
            <a:r>
              <a:rPr lang="en-US" sz="1500" dirty="0" err="1"/>
              <a:t>Optimalisasi</a:t>
            </a:r>
            <a:r>
              <a:rPr lang="en-US" sz="1500" dirty="0"/>
              <a:t> </a:t>
            </a:r>
            <a:r>
              <a:rPr lang="en-US" sz="1500" dirty="0" err="1"/>
              <a:t>Pengadaan</a:t>
            </a:r>
            <a:r>
              <a:rPr lang="en-US" sz="1500" dirty="0"/>
              <a:t> </a:t>
            </a:r>
            <a:r>
              <a:rPr lang="en-US" sz="1500" dirty="0" err="1"/>
              <a:t>Barang</a:t>
            </a:r>
            <a:r>
              <a:rPr lang="en-US" sz="1500" dirty="0"/>
              <a:t>/Jasa </a:t>
            </a:r>
            <a:r>
              <a:rPr lang="en-US" sz="1500" dirty="0" err="1"/>
              <a:t>Pemerintah</a:t>
            </a:r>
            <a:r>
              <a:rPr lang="en-US" sz="1500" dirty="0"/>
              <a:t> Kota </a:t>
            </a:r>
            <a:r>
              <a:rPr lang="en-US" sz="1500" dirty="0" err="1"/>
              <a:t>Magelang</a:t>
            </a:r>
            <a:endParaRPr sz="1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dirty="0"/>
              <a:t>Surat LKPP </a:t>
            </a:r>
            <a:r>
              <a:rPr lang="en-US" sz="1500" dirty="0" err="1"/>
              <a:t>Nomor</a:t>
            </a:r>
            <a:r>
              <a:rPr lang="en-US" sz="1500" dirty="0"/>
              <a:t> 7392/D.4.2/03/2026 </a:t>
            </a:r>
            <a:r>
              <a:rPr lang="en-US" sz="1500" dirty="0" err="1"/>
              <a:t>Tanggal</a:t>
            </a:r>
            <a:r>
              <a:rPr lang="en-US" sz="1500" dirty="0"/>
              <a:t> 30 </a:t>
            </a:r>
            <a:r>
              <a:rPr lang="en-US" sz="1500" dirty="0" err="1"/>
              <a:t>Maret</a:t>
            </a:r>
            <a:r>
              <a:rPr lang="en-US" sz="1500" dirty="0"/>
              <a:t> 2026</a:t>
            </a:r>
            <a:br>
              <a:rPr lang="en-US" sz="1500" dirty="0"/>
            </a:br>
            <a:r>
              <a:rPr lang="en-US" sz="1500" dirty="0" err="1"/>
              <a:t>Perihal</a:t>
            </a:r>
            <a:r>
              <a:rPr lang="en-US" sz="1500" dirty="0"/>
              <a:t> : </a:t>
            </a:r>
            <a:r>
              <a:rPr lang="en-US" sz="1500" dirty="0" err="1"/>
              <a:t>Optimalisasi</a:t>
            </a:r>
            <a:r>
              <a:rPr lang="en-US" sz="1500" dirty="0"/>
              <a:t> </a:t>
            </a:r>
            <a:r>
              <a:rPr lang="en-US" sz="1500" dirty="0" err="1"/>
              <a:t>Pengadaan</a:t>
            </a:r>
            <a:r>
              <a:rPr lang="en-US" sz="1500" dirty="0"/>
              <a:t> </a:t>
            </a:r>
            <a:r>
              <a:rPr lang="en-US" sz="1500" dirty="0" err="1"/>
              <a:t>Barang</a:t>
            </a:r>
            <a:r>
              <a:rPr lang="en-US" sz="1500" dirty="0"/>
              <a:t>/Jasa </a:t>
            </a:r>
            <a:r>
              <a:rPr lang="en-US" sz="1500" dirty="0" err="1"/>
              <a:t>Pemerintah</a:t>
            </a:r>
            <a:r>
              <a:rPr lang="en-US" sz="1500" dirty="0"/>
              <a:t> Kota </a:t>
            </a:r>
            <a:r>
              <a:rPr lang="en-US" sz="1500" dirty="0" err="1"/>
              <a:t>Magelang</a:t>
            </a:r>
            <a:endParaRPr sz="15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A24A7B-43CA-70D2-79D8-D359900012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49" t="27154" r="7626" b="14923"/>
          <a:stretch/>
        </p:blipFill>
        <p:spPr>
          <a:xfrm>
            <a:off x="0" y="1137285"/>
            <a:ext cx="9144000" cy="364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21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3"/>
          <p:cNvSpPr txBox="1">
            <a:spLocks noGrp="1"/>
          </p:cNvSpPr>
          <p:nvPr>
            <p:ph type="title"/>
          </p:nvPr>
        </p:nvSpPr>
        <p:spPr>
          <a:xfrm>
            <a:off x="342901" y="2679200"/>
            <a:ext cx="8124824" cy="15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 dirty="0"/>
              <a:t>DASHBOARD MONITORING PENGADAAN PEMERINTAH KOTA MAGELANG</a:t>
            </a:r>
            <a:endParaRPr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natomy &amp; Physiology Medical Center by Slidesgo">
  <a:themeElements>
    <a:clrScheme name="Simple Light">
      <a:dk1>
        <a:srgbClr val="17204E"/>
      </a:dk1>
      <a:lt1>
        <a:srgbClr val="FFFFFF"/>
      </a:lt1>
      <a:dk2>
        <a:srgbClr val="EFEBE9"/>
      </a:dk2>
      <a:lt2>
        <a:srgbClr val="EEEEEE"/>
      </a:lt2>
      <a:accent1>
        <a:srgbClr val="CAD0DE"/>
      </a:accent1>
      <a:accent2>
        <a:srgbClr val="ADB5CF"/>
      </a:accent2>
      <a:accent3>
        <a:srgbClr val="92A1DC"/>
      </a:accent3>
      <a:accent4>
        <a:srgbClr val="738BDE"/>
      </a:accent4>
      <a:accent5>
        <a:srgbClr val="A7CCD9"/>
      </a:accent5>
      <a:accent6>
        <a:srgbClr val="FFFFFF"/>
      </a:accent6>
      <a:hlink>
        <a:srgbClr val="17204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563</Words>
  <Application>Microsoft Office PowerPoint</Application>
  <PresentationFormat>On-screen Show (16:9)</PresentationFormat>
  <Paragraphs>108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Sifonn</vt:lpstr>
      <vt:lpstr>Arial</vt:lpstr>
      <vt:lpstr>Sora</vt:lpstr>
      <vt:lpstr>Sora ExtraBold</vt:lpstr>
      <vt:lpstr>Raleway</vt:lpstr>
      <vt:lpstr>Arial Rounded MT Bold</vt:lpstr>
      <vt:lpstr>DM Sans</vt:lpstr>
      <vt:lpstr>Roboto</vt:lpstr>
      <vt:lpstr>Lato Bold</vt:lpstr>
      <vt:lpstr>Anatomy &amp; Physiology Medical Center by Slidesgo</vt:lpstr>
      <vt:lpstr>Pengadaan Barang/Jasa Secara Elektronik : Dari Belanja Menjadi Data Pembangunan</vt:lpstr>
      <vt:lpstr>PowerPoint Presentation</vt:lpstr>
      <vt:lpstr>Matriks Perbedaan Perpres 46/2025 untuk Transaksional </vt:lpstr>
      <vt:lpstr>Matriks Perbedaan Perpres 46/2025 untuk Transaksional </vt:lpstr>
      <vt:lpstr>PowerPoint Presentation</vt:lpstr>
      <vt:lpstr>PowerPoint Presentation</vt:lpstr>
      <vt:lpstr>Surat LKPP Nomor 7392/D.4.2/03/2026 Tanggal 30 Maret 2026 Perihal : Optimalisasi Pengadaan Barang/Jasa Pemerintah Kota Magelang</vt:lpstr>
      <vt:lpstr>Surat LKPP Nomor 7392/D.4.2/03/2026 Tanggal 30 Maret 2026 Perihal : Optimalisasi Pengadaan Barang/Jasa Pemerintah Kota Magelang</vt:lpstr>
      <vt:lpstr>DASHBOARD MONITORING PENGADAAN PEMERINTAH KOTA MAGELANG</vt:lpstr>
      <vt:lpstr>pbj.magelangkota.go.id</vt:lpstr>
      <vt:lpstr>Data : pbj.magelangkota.go.id tanggal 17 Juni 2026</vt:lpstr>
      <vt:lpstr>Hal-hal yang Perlu Dilakukan</vt:lpstr>
      <vt:lpstr>PowerPoint Presentation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Pengadaan Barang/Jasa Secara Elektronik : Dari Belanja Menjadi Data Pembangunan</dc:title>
  <dc:creator/>
  <cp:lastModifiedBy>ARDI F</cp:lastModifiedBy>
  <cp:revision>6</cp:revision>
  <dcterms:created xsi:type="dcterms:W3CDTF">2026-06-17T19:24:35Z</dcterms:created>
  <dcterms:modified xsi:type="dcterms:W3CDTF">2026-06-18T01:58:48Z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1033-12.1.0.26880</vt:lpwstr>
  </property>
  <property fmtid="{D5CDD505-2E9C-101B-9397-08002B2CF9AE}" pid="3" name="ICV">
    <vt:lpwstr>C98271973845476481431F8BB807D9C8_12</vt:lpwstr>
  </property>
</Properties>
</file>