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6" r:id="rId2"/>
    <p:sldId id="273" r:id="rId3"/>
    <p:sldId id="271" r:id="rId4"/>
    <p:sldId id="269" r:id="rId5"/>
    <p:sldId id="274" r:id="rId6"/>
    <p:sldId id="275" r:id="rId7"/>
    <p:sldId id="276" r:id="rId8"/>
    <p:sldId id="270" r:id="rId9"/>
  </p:sldIdLst>
  <p:sldSz cx="18288000" cy="10287000"/>
  <p:notesSz cx="6858000" cy="9144000"/>
  <p:embeddedFontLst>
    <p:embeddedFont>
      <p:font typeface="Bookman Old Style" panose="02050604050505020204" pitchFamily="18" charset="0"/>
      <p:regular r:id="rId11"/>
      <p:bold r:id="rId12"/>
      <p:italic r:id="rId13"/>
      <p:bold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Open Sauce" panose="020B0604020202020204" charset="0"/>
      <p:regular r:id="rId19"/>
    </p:embeddedFont>
    <p:embeddedFont>
      <p:font typeface="Open Sauce Bold" panose="020B0604020202020204" charset="0"/>
      <p:regular r:id="rId20"/>
    </p:embeddedFont>
    <p:embeddedFont>
      <p:font typeface="Open Sauce Heavy" panose="020B0604020202020204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0" d="100"/>
          <a:sy n="40" d="100"/>
        </p:scale>
        <p:origin x="92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5DCF83-3C9A-4BFF-9925-8E0BCB324644}" type="datetimeFigureOut">
              <a:rPr lang="en-ID" smtClean="0"/>
              <a:t>19/12/2025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B5677-C199-416C-9014-216373094EC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65389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svg"/><Relationship Id="rId18" Type="http://schemas.openxmlformats.org/officeDocument/2006/relationships/image" Target="../media/image1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12.svg"/><Relationship Id="rId4" Type="http://schemas.openxmlformats.org/officeDocument/2006/relationships/image" Target="../media/image2.sv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svg"/><Relationship Id="rId12" Type="http://schemas.openxmlformats.org/officeDocument/2006/relationships/image" Target="../media/image35.sv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sv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42.svg"/><Relationship Id="rId3" Type="http://schemas.openxmlformats.org/officeDocument/2006/relationships/image" Target="../media/image36.png"/><Relationship Id="rId7" Type="http://schemas.openxmlformats.org/officeDocument/2006/relationships/image" Target="../media/image40.svg"/><Relationship Id="rId12" Type="http://schemas.openxmlformats.org/officeDocument/2006/relationships/image" Target="../media/image4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30.svg"/><Relationship Id="rId5" Type="http://schemas.openxmlformats.org/officeDocument/2006/relationships/image" Target="../media/image38.png"/><Relationship Id="rId10" Type="http://schemas.openxmlformats.org/officeDocument/2006/relationships/image" Target="../media/image29.png"/><Relationship Id="rId4" Type="http://schemas.openxmlformats.org/officeDocument/2006/relationships/image" Target="../media/image37.png"/><Relationship Id="rId9" Type="http://schemas.openxmlformats.org/officeDocument/2006/relationships/image" Target="../media/image2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48.svg"/><Relationship Id="rId18" Type="http://schemas.openxmlformats.org/officeDocument/2006/relationships/image" Target="../media/image15.png"/><Relationship Id="rId3" Type="http://schemas.openxmlformats.org/officeDocument/2006/relationships/image" Target="../media/image2.svg"/><Relationship Id="rId7" Type="http://schemas.openxmlformats.org/officeDocument/2006/relationships/image" Target="../media/image44.jpeg"/><Relationship Id="rId12" Type="http://schemas.openxmlformats.org/officeDocument/2006/relationships/image" Target="../media/image47.png"/><Relationship Id="rId17" Type="http://schemas.openxmlformats.org/officeDocument/2006/relationships/image" Target="../media/image12.svg"/><Relationship Id="rId2" Type="http://schemas.openxmlformats.org/officeDocument/2006/relationships/image" Target="../media/image1.pn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11" Type="http://schemas.openxmlformats.org/officeDocument/2006/relationships/image" Target="../media/image46.svg"/><Relationship Id="rId5" Type="http://schemas.openxmlformats.org/officeDocument/2006/relationships/image" Target="../media/image8.png"/><Relationship Id="rId15" Type="http://schemas.openxmlformats.org/officeDocument/2006/relationships/image" Target="../media/image50.svg"/><Relationship Id="rId10" Type="http://schemas.openxmlformats.org/officeDocument/2006/relationships/image" Target="../media/image45.png"/><Relationship Id="rId4" Type="http://schemas.openxmlformats.org/officeDocument/2006/relationships/image" Target="../media/image43.jpeg"/><Relationship Id="rId9" Type="http://schemas.openxmlformats.org/officeDocument/2006/relationships/image" Target="../media/image14.svg"/><Relationship Id="rId1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486411">
            <a:off x="-3736473" y="7527737"/>
            <a:ext cx="15613996" cy="4079156"/>
          </a:xfrm>
          <a:custGeom>
            <a:avLst/>
            <a:gdLst/>
            <a:ahLst/>
            <a:cxnLst/>
            <a:rect l="l" t="t" r="r" b="b"/>
            <a:pathLst>
              <a:path w="15613996" h="4079156">
                <a:moveTo>
                  <a:pt x="0" y="0"/>
                </a:moveTo>
                <a:lnTo>
                  <a:pt x="15613996" y="0"/>
                </a:lnTo>
                <a:lnTo>
                  <a:pt x="15613996" y="4079157"/>
                </a:lnTo>
                <a:lnTo>
                  <a:pt x="0" y="40791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2700000">
            <a:off x="5259331" y="-784732"/>
            <a:ext cx="7315200" cy="3904488"/>
          </a:xfrm>
          <a:custGeom>
            <a:avLst/>
            <a:gdLst/>
            <a:ahLst/>
            <a:cxnLst/>
            <a:rect l="l" t="t" r="r" b="b"/>
            <a:pathLst>
              <a:path w="7315200" h="3904488">
                <a:moveTo>
                  <a:pt x="0" y="0"/>
                </a:moveTo>
                <a:lnTo>
                  <a:pt x="7315200" y="0"/>
                </a:lnTo>
                <a:lnTo>
                  <a:pt x="7315200" y="3904488"/>
                </a:lnTo>
                <a:lnTo>
                  <a:pt x="0" y="39044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2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364403" y="-182097"/>
            <a:ext cx="12223109" cy="10651194"/>
            <a:chOff x="0" y="0"/>
            <a:chExt cx="9398000" cy="818939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9398000" cy="8189367"/>
            </a:xfrm>
            <a:custGeom>
              <a:avLst/>
              <a:gdLst/>
              <a:ahLst/>
              <a:cxnLst/>
              <a:rect l="l" t="t" r="r" b="b"/>
              <a:pathLst>
                <a:path w="9398000" h="8189367">
                  <a:moveTo>
                    <a:pt x="9398000" y="0"/>
                  </a:moveTo>
                  <a:lnTo>
                    <a:pt x="0" y="8189367"/>
                  </a:lnTo>
                  <a:lnTo>
                    <a:pt x="9398000" y="8189367"/>
                  </a:lnTo>
                  <a:lnTo>
                    <a:pt x="9398000" y="0"/>
                  </a:lnTo>
                  <a:close/>
                </a:path>
              </a:pathLst>
            </a:custGeom>
            <a:blipFill>
              <a:blip r:embed="rId6"/>
              <a:stretch>
                <a:fillRect l="-52391" t="-8257" b="-8257"/>
              </a:stretch>
            </a:blipFill>
          </p:spPr>
        </p:sp>
      </p:grpSp>
      <p:grpSp>
        <p:nvGrpSpPr>
          <p:cNvPr id="6" name="Group 6"/>
          <p:cNvGrpSpPr/>
          <p:nvPr/>
        </p:nvGrpSpPr>
        <p:grpSpPr>
          <a:xfrm rot="2911606">
            <a:off x="8281731" y="-4737821"/>
            <a:ext cx="2410021" cy="23647483"/>
            <a:chOff x="0" y="0"/>
            <a:chExt cx="634738" cy="62281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4738" cy="6228143"/>
            </a:xfrm>
            <a:custGeom>
              <a:avLst/>
              <a:gdLst/>
              <a:ahLst/>
              <a:cxnLst/>
              <a:rect l="l" t="t" r="r" b="b"/>
              <a:pathLst>
                <a:path w="634738" h="6228143">
                  <a:moveTo>
                    <a:pt x="0" y="0"/>
                  </a:moveTo>
                  <a:lnTo>
                    <a:pt x="634738" y="0"/>
                  </a:lnTo>
                  <a:lnTo>
                    <a:pt x="634738" y="6228143"/>
                  </a:lnTo>
                  <a:lnTo>
                    <a:pt x="0" y="6228143"/>
                  </a:lnTo>
                  <a:close/>
                </a:path>
              </a:pathLst>
            </a:custGeom>
            <a:gradFill rotWithShape="1">
              <a:gsLst>
                <a:gs pos="0">
                  <a:srgbClr val="366980">
                    <a:alpha val="100000"/>
                  </a:srgbClr>
                </a:gs>
                <a:gs pos="100000">
                  <a:srgbClr val="0B51AE">
                    <a:alpha val="0"/>
                  </a:srgbClr>
                </a:gs>
              </a:gsLst>
              <a:lin ang="5400000"/>
            </a:gra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634738" cy="626624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8495114" y="1334992"/>
            <a:ext cx="7617015" cy="7617015"/>
          </a:xfrm>
          <a:custGeom>
            <a:avLst/>
            <a:gdLst/>
            <a:ahLst/>
            <a:cxnLst/>
            <a:rect l="l" t="t" r="r" b="b"/>
            <a:pathLst>
              <a:path w="7617015" h="7617015">
                <a:moveTo>
                  <a:pt x="0" y="0"/>
                </a:moveTo>
                <a:lnTo>
                  <a:pt x="7617016" y="0"/>
                </a:lnTo>
                <a:lnTo>
                  <a:pt x="7617016" y="7617016"/>
                </a:lnTo>
                <a:lnTo>
                  <a:pt x="0" y="761701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53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451245" y="1929995"/>
            <a:ext cx="6049424" cy="6427011"/>
          </a:xfrm>
          <a:custGeom>
            <a:avLst/>
            <a:gdLst/>
            <a:ahLst/>
            <a:cxnLst/>
            <a:rect l="l" t="t" r="r" b="b"/>
            <a:pathLst>
              <a:path w="6049424" h="6427011">
                <a:moveTo>
                  <a:pt x="0" y="0"/>
                </a:moveTo>
                <a:lnTo>
                  <a:pt x="6049424" y="0"/>
                </a:lnTo>
                <a:lnTo>
                  <a:pt x="6049424" y="6427010"/>
                </a:lnTo>
                <a:lnTo>
                  <a:pt x="0" y="642701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0031506" y="2862155"/>
            <a:ext cx="4544232" cy="4544232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1"/>
              <a:stretch>
                <a:fillRect l="-25046" r="-25046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-3617754" y="8890732"/>
            <a:ext cx="11806576" cy="1396268"/>
            <a:chOff x="0" y="0"/>
            <a:chExt cx="1508702" cy="17842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508702" cy="178422"/>
            </a:xfrm>
            <a:custGeom>
              <a:avLst/>
              <a:gdLst/>
              <a:ahLst/>
              <a:cxnLst/>
              <a:rect l="l" t="t" r="r" b="b"/>
              <a:pathLst>
                <a:path w="1508702" h="178422">
                  <a:moveTo>
                    <a:pt x="203200" y="178422"/>
                  </a:moveTo>
                  <a:lnTo>
                    <a:pt x="1305502" y="178422"/>
                  </a:lnTo>
                  <a:lnTo>
                    <a:pt x="1508702" y="0"/>
                  </a:lnTo>
                  <a:lnTo>
                    <a:pt x="0" y="0"/>
                  </a:lnTo>
                  <a:lnTo>
                    <a:pt x="203200" y="178422"/>
                  </a:lnTo>
                  <a:close/>
                </a:path>
              </a:pathLst>
            </a:custGeom>
            <a:gradFill rotWithShape="1">
              <a:gsLst>
                <a:gs pos="0">
                  <a:srgbClr val="153953">
                    <a:alpha val="100000"/>
                  </a:srgbClr>
                </a:gs>
                <a:gs pos="100000">
                  <a:srgbClr val="065D9B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15" name="TextBox 15"/>
            <p:cNvSpPr txBox="1"/>
            <p:nvPr/>
          </p:nvSpPr>
          <p:spPr>
            <a:xfrm>
              <a:off x="127000" y="-38100"/>
              <a:ext cx="1254702" cy="2165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 rot="8100000">
            <a:off x="14876196" y="-4778665"/>
            <a:ext cx="4584947" cy="9887645"/>
            <a:chOff x="0" y="0"/>
            <a:chExt cx="1207558" cy="260415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207558" cy="2604153"/>
            </a:xfrm>
            <a:custGeom>
              <a:avLst/>
              <a:gdLst/>
              <a:ahLst/>
              <a:cxnLst/>
              <a:rect l="l" t="t" r="r" b="b"/>
              <a:pathLst>
                <a:path w="1207558" h="2604153">
                  <a:moveTo>
                    <a:pt x="0" y="0"/>
                  </a:moveTo>
                  <a:lnTo>
                    <a:pt x="1207558" y="0"/>
                  </a:lnTo>
                  <a:lnTo>
                    <a:pt x="1207558" y="2604153"/>
                  </a:lnTo>
                  <a:lnTo>
                    <a:pt x="0" y="2604153"/>
                  </a:lnTo>
                  <a:close/>
                </a:path>
              </a:pathLst>
            </a:custGeom>
            <a:gradFill rotWithShape="1">
              <a:gsLst>
                <a:gs pos="0">
                  <a:srgbClr val="0B5285">
                    <a:alpha val="100000"/>
                  </a:srgbClr>
                </a:gs>
                <a:gs pos="50000">
                  <a:srgbClr val="0B5285">
                    <a:alpha val="71000"/>
                  </a:srgbClr>
                </a:gs>
                <a:gs pos="100000">
                  <a:srgbClr val="0B51AE">
                    <a:alpha val="0"/>
                  </a:srgbClr>
                </a:gs>
              </a:gsLst>
              <a:lin ang="5400000"/>
            </a:gradFill>
          </p:spPr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1207558" cy="26422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 rot="8100000">
            <a:off x="7739032" y="6965659"/>
            <a:ext cx="4584947" cy="9887645"/>
            <a:chOff x="0" y="0"/>
            <a:chExt cx="1207558" cy="260415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207558" cy="2604153"/>
            </a:xfrm>
            <a:custGeom>
              <a:avLst/>
              <a:gdLst/>
              <a:ahLst/>
              <a:cxnLst/>
              <a:rect l="l" t="t" r="r" b="b"/>
              <a:pathLst>
                <a:path w="1207558" h="2604153">
                  <a:moveTo>
                    <a:pt x="0" y="0"/>
                  </a:moveTo>
                  <a:lnTo>
                    <a:pt x="1207558" y="0"/>
                  </a:lnTo>
                  <a:lnTo>
                    <a:pt x="1207558" y="2604153"/>
                  </a:lnTo>
                  <a:lnTo>
                    <a:pt x="0" y="2604153"/>
                  </a:lnTo>
                  <a:close/>
                </a:path>
              </a:pathLst>
            </a:custGeom>
            <a:gradFill rotWithShape="1">
              <a:gsLst>
                <a:gs pos="0">
                  <a:srgbClr val="0B5285">
                    <a:alpha val="100000"/>
                  </a:srgbClr>
                </a:gs>
                <a:gs pos="50000">
                  <a:srgbClr val="0B5285">
                    <a:alpha val="71000"/>
                  </a:srgbClr>
                </a:gs>
                <a:gs pos="100000">
                  <a:srgbClr val="0B51AE">
                    <a:alpha val="0"/>
                  </a:srgbClr>
                </a:gs>
              </a:gsLst>
              <a:lin ang="5400000"/>
            </a:gradFill>
          </p:spPr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1207558" cy="26422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2" name="Freeform 22"/>
          <p:cNvSpPr/>
          <p:nvPr/>
        </p:nvSpPr>
        <p:spPr>
          <a:xfrm>
            <a:off x="9079893" y="882821"/>
            <a:ext cx="742704" cy="742704"/>
          </a:xfrm>
          <a:custGeom>
            <a:avLst/>
            <a:gdLst/>
            <a:ahLst/>
            <a:cxnLst/>
            <a:rect l="l" t="t" r="r" b="b"/>
            <a:pathLst>
              <a:path w="742704" h="742704">
                <a:moveTo>
                  <a:pt x="0" y="0"/>
                </a:moveTo>
                <a:lnTo>
                  <a:pt x="742704" y="0"/>
                </a:lnTo>
                <a:lnTo>
                  <a:pt x="742704" y="742704"/>
                </a:lnTo>
                <a:lnTo>
                  <a:pt x="0" y="74270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5601831" y="6532753"/>
            <a:ext cx="742704" cy="742704"/>
          </a:xfrm>
          <a:custGeom>
            <a:avLst/>
            <a:gdLst/>
            <a:ahLst/>
            <a:cxnLst/>
            <a:rect l="l" t="t" r="r" b="b"/>
            <a:pathLst>
              <a:path w="742704" h="742704">
                <a:moveTo>
                  <a:pt x="0" y="0"/>
                </a:moveTo>
                <a:lnTo>
                  <a:pt x="742704" y="0"/>
                </a:lnTo>
                <a:lnTo>
                  <a:pt x="742704" y="742704"/>
                </a:lnTo>
                <a:lnTo>
                  <a:pt x="0" y="74270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grpSp>
        <p:nvGrpSpPr>
          <p:cNvPr id="24" name="Group 24"/>
          <p:cNvGrpSpPr/>
          <p:nvPr/>
        </p:nvGrpSpPr>
        <p:grpSpPr>
          <a:xfrm rot="8100000">
            <a:off x="17477136" y="-2589616"/>
            <a:ext cx="3158636" cy="6487180"/>
            <a:chOff x="0" y="0"/>
            <a:chExt cx="831904" cy="170855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31904" cy="1708558"/>
            </a:xfrm>
            <a:custGeom>
              <a:avLst/>
              <a:gdLst/>
              <a:ahLst/>
              <a:cxnLst/>
              <a:rect l="l" t="t" r="r" b="b"/>
              <a:pathLst>
                <a:path w="831904" h="1708558">
                  <a:moveTo>
                    <a:pt x="0" y="0"/>
                  </a:moveTo>
                  <a:lnTo>
                    <a:pt x="831904" y="0"/>
                  </a:lnTo>
                  <a:lnTo>
                    <a:pt x="831904" y="1708558"/>
                  </a:lnTo>
                  <a:lnTo>
                    <a:pt x="0" y="17085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FFFFFF">
                    <a:alpha val="71000"/>
                  </a:srgbClr>
                </a:gs>
                <a:gs pos="100000">
                  <a:srgbClr val="0B51AE">
                    <a:alpha val="0"/>
                  </a:srgbClr>
                </a:gs>
              </a:gsLst>
              <a:lin ang="5400000"/>
            </a:gradFill>
          </p:spPr>
        </p:sp>
        <p:sp>
          <p:nvSpPr>
            <p:cNvPr id="26" name="TextBox 26"/>
            <p:cNvSpPr txBox="1"/>
            <p:nvPr/>
          </p:nvSpPr>
          <p:spPr>
            <a:xfrm>
              <a:off x="0" y="-38100"/>
              <a:ext cx="831904" cy="17466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 rot="8287351">
            <a:off x="5446030" y="8741331"/>
            <a:ext cx="4645285" cy="5898577"/>
            <a:chOff x="0" y="0"/>
            <a:chExt cx="1223450" cy="1553535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223450" cy="1553535"/>
            </a:xfrm>
            <a:custGeom>
              <a:avLst/>
              <a:gdLst/>
              <a:ahLst/>
              <a:cxnLst/>
              <a:rect l="l" t="t" r="r" b="b"/>
              <a:pathLst>
                <a:path w="1223450" h="1553535">
                  <a:moveTo>
                    <a:pt x="0" y="0"/>
                  </a:moveTo>
                  <a:lnTo>
                    <a:pt x="1223450" y="0"/>
                  </a:lnTo>
                  <a:lnTo>
                    <a:pt x="1223450" y="1553535"/>
                  </a:lnTo>
                  <a:lnTo>
                    <a:pt x="0" y="1553535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FFFFFF">
                    <a:alpha val="71000"/>
                  </a:srgbClr>
                </a:gs>
                <a:gs pos="100000">
                  <a:srgbClr val="0B51AE">
                    <a:alpha val="0"/>
                  </a:srgbClr>
                </a:gs>
              </a:gsLst>
              <a:lin ang="5400000"/>
            </a:gradFill>
          </p:spPr>
        </p:sp>
        <p:sp>
          <p:nvSpPr>
            <p:cNvPr id="29" name="TextBox 29"/>
            <p:cNvSpPr txBox="1"/>
            <p:nvPr/>
          </p:nvSpPr>
          <p:spPr>
            <a:xfrm>
              <a:off x="0" y="-38100"/>
              <a:ext cx="1223450" cy="159163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047924" y="1334992"/>
            <a:ext cx="5707055" cy="726845"/>
            <a:chOff x="0" y="0"/>
            <a:chExt cx="1418370" cy="180642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418370" cy="180642"/>
            </a:xfrm>
            <a:custGeom>
              <a:avLst/>
              <a:gdLst/>
              <a:ahLst/>
              <a:cxnLst/>
              <a:rect l="l" t="t" r="r" b="b"/>
              <a:pathLst>
                <a:path w="1418370" h="180642">
                  <a:moveTo>
                    <a:pt x="90321" y="0"/>
                  </a:moveTo>
                  <a:lnTo>
                    <a:pt x="1328049" y="0"/>
                  </a:lnTo>
                  <a:cubicBezTo>
                    <a:pt x="1377932" y="0"/>
                    <a:pt x="1418370" y="40438"/>
                    <a:pt x="1418370" y="90321"/>
                  </a:cubicBezTo>
                  <a:lnTo>
                    <a:pt x="1418370" y="90321"/>
                  </a:lnTo>
                  <a:cubicBezTo>
                    <a:pt x="1418370" y="114276"/>
                    <a:pt x="1408854" y="137249"/>
                    <a:pt x="1391916" y="154188"/>
                  </a:cubicBezTo>
                  <a:cubicBezTo>
                    <a:pt x="1374977" y="171126"/>
                    <a:pt x="1352004" y="180642"/>
                    <a:pt x="1328049" y="180642"/>
                  </a:cubicBezTo>
                  <a:lnTo>
                    <a:pt x="90321" y="180642"/>
                  </a:lnTo>
                  <a:cubicBezTo>
                    <a:pt x="40438" y="180642"/>
                    <a:pt x="0" y="140204"/>
                    <a:pt x="0" y="90321"/>
                  </a:cubicBezTo>
                  <a:lnTo>
                    <a:pt x="0" y="90321"/>
                  </a:lnTo>
                  <a:cubicBezTo>
                    <a:pt x="0" y="40438"/>
                    <a:pt x="40438" y="0"/>
                    <a:pt x="9032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153953">
                    <a:alpha val="100000"/>
                  </a:srgbClr>
                </a:gs>
                <a:gs pos="100000">
                  <a:srgbClr val="065D9B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32" name="TextBox 32"/>
            <p:cNvSpPr txBox="1"/>
            <p:nvPr/>
          </p:nvSpPr>
          <p:spPr>
            <a:xfrm>
              <a:off x="0" y="-38100"/>
              <a:ext cx="1418370" cy="2187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3" name="Freeform 33"/>
          <p:cNvSpPr/>
          <p:nvPr/>
        </p:nvSpPr>
        <p:spPr>
          <a:xfrm>
            <a:off x="1465775" y="1482096"/>
            <a:ext cx="374773" cy="432638"/>
          </a:xfrm>
          <a:custGeom>
            <a:avLst/>
            <a:gdLst/>
            <a:ahLst/>
            <a:cxnLst/>
            <a:rect l="l" t="t" r="r" b="b"/>
            <a:pathLst>
              <a:path w="374773" h="432638">
                <a:moveTo>
                  <a:pt x="0" y="0"/>
                </a:moveTo>
                <a:lnTo>
                  <a:pt x="374774" y="0"/>
                </a:lnTo>
                <a:lnTo>
                  <a:pt x="374774" y="432638"/>
                </a:lnTo>
                <a:lnTo>
                  <a:pt x="0" y="43263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34" name="AutoShape 34"/>
          <p:cNvSpPr/>
          <p:nvPr/>
        </p:nvSpPr>
        <p:spPr>
          <a:xfrm>
            <a:off x="1047750" y="5174647"/>
            <a:ext cx="0" cy="1127799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Freeform 35"/>
          <p:cNvSpPr/>
          <p:nvPr/>
        </p:nvSpPr>
        <p:spPr>
          <a:xfrm>
            <a:off x="13556140" y="2122829"/>
            <a:ext cx="2595839" cy="2592594"/>
          </a:xfrm>
          <a:custGeom>
            <a:avLst/>
            <a:gdLst/>
            <a:ahLst/>
            <a:cxnLst/>
            <a:rect l="l" t="t" r="r" b="b"/>
            <a:pathLst>
              <a:path w="2595839" h="2592594">
                <a:moveTo>
                  <a:pt x="0" y="0"/>
                </a:moveTo>
                <a:lnTo>
                  <a:pt x="2595839" y="0"/>
                </a:lnTo>
                <a:lnTo>
                  <a:pt x="2595839" y="2592594"/>
                </a:lnTo>
                <a:lnTo>
                  <a:pt x="0" y="2592594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36" name="TextBox 36"/>
          <p:cNvSpPr txBox="1"/>
          <p:nvPr/>
        </p:nvSpPr>
        <p:spPr>
          <a:xfrm>
            <a:off x="1422999" y="5224841"/>
            <a:ext cx="7054347" cy="1079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72"/>
              </a:lnSpc>
              <a:spcBef>
                <a:spcPct val="0"/>
              </a:spcBef>
            </a:pPr>
            <a:r>
              <a:rPr lang="en-US" sz="3123" dirty="0" err="1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Bagian</a:t>
            </a:r>
            <a:r>
              <a:rPr lang="en-US" sz="3123" dirty="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Pengadaan</a:t>
            </a:r>
            <a:r>
              <a:rPr lang="en-US" sz="3123" dirty="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Barang</a:t>
            </a:r>
            <a:r>
              <a:rPr lang="en-US" sz="3123" dirty="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/</a:t>
            </a:r>
            <a:r>
              <a:rPr lang="en-US" sz="3123" dirty="0" err="1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Jasa</a:t>
            </a:r>
            <a:r>
              <a:rPr lang="en-US" sz="3123" dirty="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Setda</a:t>
            </a:r>
            <a:r>
              <a:rPr lang="en-US" sz="3123" dirty="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 Kota </a:t>
            </a:r>
            <a:r>
              <a:rPr lang="en-US" sz="3123" dirty="0" err="1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Magelang</a:t>
            </a:r>
            <a:endParaRPr lang="en-US" sz="3123" dirty="0">
              <a:solidFill>
                <a:srgbClr val="000000"/>
              </a:solidFill>
              <a:latin typeface="Open Sauce"/>
              <a:ea typeface="Open Sauce"/>
              <a:cs typeface="Open Sauce"/>
              <a:sym typeface="Open Sauce"/>
            </a:endParaRPr>
          </a:p>
        </p:txBody>
      </p:sp>
      <p:sp>
        <p:nvSpPr>
          <p:cNvPr id="37" name="Freeform 37"/>
          <p:cNvSpPr/>
          <p:nvPr/>
        </p:nvSpPr>
        <p:spPr>
          <a:xfrm>
            <a:off x="8188822" y="4715423"/>
            <a:ext cx="2595839" cy="2592594"/>
          </a:xfrm>
          <a:custGeom>
            <a:avLst/>
            <a:gdLst/>
            <a:ahLst/>
            <a:cxnLst/>
            <a:rect l="l" t="t" r="r" b="b"/>
            <a:pathLst>
              <a:path w="2595839" h="2592594">
                <a:moveTo>
                  <a:pt x="0" y="0"/>
                </a:moveTo>
                <a:lnTo>
                  <a:pt x="2595839" y="0"/>
                </a:lnTo>
                <a:lnTo>
                  <a:pt x="2595839" y="2592594"/>
                </a:lnTo>
                <a:lnTo>
                  <a:pt x="0" y="2592594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6855407" y="7594435"/>
            <a:ext cx="2595839" cy="2592594"/>
          </a:xfrm>
          <a:custGeom>
            <a:avLst/>
            <a:gdLst/>
            <a:ahLst/>
            <a:cxnLst/>
            <a:rect l="l" t="t" r="r" b="b"/>
            <a:pathLst>
              <a:path w="2595839" h="2592594">
                <a:moveTo>
                  <a:pt x="0" y="0"/>
                </a:moveTo>
                <a:lnTo>
                  <a:pt x="2595838" y="0"/>
                </a:lnTo>
                <a:lnTo>
                  <a:pt x="2595838" y="2592594"/>
                </a:lnTo>
                <a:lnTo>
                  <a:pt x="0" y="2592594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028700" y="9414297"/>
            <a:ext cx="349139" cy="349139"/>
          </a:xfrm>
          <a:custGeom>
            <a:avLst/>
            <a:gdLst/>
            <a:ahLst/>
            <a:cxnLst/>
            <a:rect l="l" t="t" r="r" b="b"/>
            <a:pathLst>
              <a:path w="349139" h="349139">
                <a:moveTo>
                  <a:pt x="0" y="0"/>
                </a:moveTo>
                <a:lnTo>
                  <a:pt x="349139" y="0"/>
                </a:lnTo>
                <a:lnTo>
                  <a:pt x="349139" y="349138"/>
                </a:lnTo>
                <a:lnTo>
                  <a:pt x="0" y="349138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40" name="TextBox 40"/>
          <p:cNvSpPr txBox="1"/>
          <p:nvPr/>
        </p:nvSpPr>
        <p:spPr>
          <a:xfrm>
            <a:off x="1028700" y="2538088"/>
            <a:ext cx="8422545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36"/>
              </a:lnSpc>
            </a:pPr>
            <a:r>
              <a:rPr lang="en-US" sz="6696" b="1" spc="-140" dirty="0" err="1">
                <a:solidFill>
                  <a:srgbClr val="0F5995"/>
                </a:solidFill>
                <a:latin typeface="Open Sauce Heavy"/>
                <a:ea typeface="Open Sauce Heavy"/>
                <a:cs typeface="Open Sauce Heavy"/>
                <a:sym typeface="Open Sauce Heavy"/>
              </a:rPr>
              <a:t>Pemanfaatan</a:t>
            </a:r>
            <a:r>
              <a:rPr lang="en-US" sz="6696" b="1" spc="-140" dirty="0">
                <a:solidFill>
                  <a:srgbClr val="0F5995"/>
                </a:solidFill>
                <a:latin typeface="Open Sauce Heavy"/>
                <a:ea typeface="Open Sauce Heavy"/>
                <a:cs typeface="Open Sauce Heavy"/>
                <a:sym typeface="Open Sauce Heavy"/>
              </a:rPr>
              <a:t> </a:t>
            </a:r>
            <a:r>
              <a:rPr lang="en-US" sz="6696" b="1" spc="-140" dirty="0" err="1">
                <a:solidFill>
                  <a:srgbClr val="0F5995"/>
                </a:solidFill>
                <a:latin typeface="Open Sauce Heavy"/>
                <a:ea typeface="Open Sauce Heavy"/>
                <a:cs typeface="Open Sauce Heavy"/>
                <a:sym typeface="Open Sauce Heavy"/>
              </a:rPr>
              <a:t>Sistem</a:t>
            </a:r>
            <a:r>
              <a:rPr lang="en-US" sz="6696" b="1" spc="-140" dirty="0">
                <a:solidFill>
                  <a:srgbClr val="0F5995"/>
                </a:solidFill>
                <a:latin typeface="Open Sauce Heavy"/>
                <a:ea typeface="Open Sauce Heavy"/>
                <a:cs typeface="Open Sauce Heavy"/>
                <a:sym typeface="Open Sauce Heavy"/>
              </a:rPr>
              <a:t> </a:t>
            </a:r>
            <a:r>
              <a:rPr lang="en-US" sz="6696" b="1" spc="-140" dirty="0" err="1">
                <a:solidFill>
                  <a:srgbClr val="0F5995"/>
                </a:solidFill>
                <a:latin typeface="Open Sauce Heavy"/>
                <a:ea typeface="Open Sauce Heavy"/>
                <a:cs typeface="Open Sauce Heavy"/>
                <a:sym typeface="Open Sauce Heavy"/>
              </a:rPr>
              <a:t>Pengadaan</a:t>
            </a:r>
            <a:endParaRPr lang="en-US" sz="6696" b="1" spc="-140" dirty="0">
              <a:solidFill>
                <a:srgbClr val="0F5995"/>
              </a:solidFill>
              <a:latin typeface="Open Sauce Heavy"/>
              <a:ea typeface="Open Sauce Heavy"/>
              <a:cs typeface="Open Sauce Heavy"/>
              <a:sym typeface="Open Sauce Heavy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2103257" y="1464852"/>
            <a:ext cx="4336376" cy="419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26"/>
              </a:lnSpc>
              <a:spcBef>
                <a:spcPct val="0"/>
              </a:spcBef>
            </a:pPr>
            <a:r>
              <a:rPr lang="en-US" sz="2447" spc="87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Thynk Unlimited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028700" y="7038296"/>
            <a:ext cx="2450834" cy="426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22"/>
              </a:lnSpc>
              <a:spcBef>
                <a:spcPct val="0"/>
              </a:spcBef>
            </a:pPr>
            <a:r>
              <a:rPr lang="en-US" sz="2516" dirty="0" err="1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Magelang</a:t>
            </a:r>
            <a:r>
              <a:rPr lang="en-US" sz="2516" dirty="0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,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47924" y="7407844"/>
            <a:ext cx="3902249" cy="525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84"/>
              </a:lnSpc>
              <a:spcBef>
                <a:spcPct val="0"/>
              </a:spcBef>
            </a:pPr>
            <a:r>
              <a:rPr lang="en-US" sz="3131" b="1" dirty="0">
                <a:solidFill>
                  <a:srgbClr val="0F5995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19 November 2025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599823" y="9330154"/>
            <a:ext cx="4002008" cy="426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22"/>
              </a:lnSpc>
              <a:spcBef>
                <a:spcPct val="0"/>
              </a:spcBef>
            </a:pPr>
            <a:r>
              <a:rPr lang="en-US" sz="2516" dirty="0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www.reallygreatsite.com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5397" y="-40011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232B9D-84CD-43AE-BCCE-1B60AB7788E8}"/>
              </a:ext>
            </a:extLst>
          </p:cNvPr>
          <p:cNvSpPr/>
          <p:nvPr/>
        </p:nvSpPr>
        <p:spPr>
          <a:xfrm>
            <a:off x="1007714" y="723900"/>
            <a:ext cx="4626780" cy="923330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DASAR HUKUM</a:t>
            </a:r>
            <a:endParaRPr lang="en-US" sz="54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2DF6C3-6DC8-434E-9BDC-7870E8AE049D}"/>
              </a:ext>
            </a:extLst>
          </p:cNvPr>
          <p:cNvSpPr/>
          <p:nvPr/>
        </p:nvSpPr>
        <p:spPr>
          <a:xfrm>
            <a:off x="1045814" y="2132975"/>
            <a:ext cx="33105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Perpres</a:t>
            </a:r>
            <a:r>
              <a:rPr lang="en-US" dirty="0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No. 16 </a:t>
            </a:r>
            <a:r>
              <a:rPr lang="en-US" dirty="0" err="1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tahun</a:t>
            </a:r>
            <a:r>
              <a:rPr lang="en-US" dirty="0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2018 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28F41C-BA3E-48C8-8EC1-71183FE2B941}"/>
              </a:ext>
            </a:extLst>
          </p:cNvPr>
          <p:cNvSpPr/>
          <p:nvPr/>
        </p:nvSpPr>
        <p:spPr>
          <a:xfrm>
            <a:off x="1058514" y="2533085"/>
            <a:ext cx="52702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Penyelenggaraan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Pengadaan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Barang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/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Jasa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dilakukan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secara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elektronik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menggunakan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system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informasi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yang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terdiri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atas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Sistem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Pengadaan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Secara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Elektronik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(SPSE) dan system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pendukung</a:t>
            </a:r>
            <a:endParaRPr lang="en-ID" sz="16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504B3CD-5D85-4979-9932-65CB50F7FE14}"/>
              </a:ext>
            </a:extLst>
          </p:cNvPr>
          <p:cNvSpPr/>
          <p:nvPr/>
        </p:nvSpPr>
        <p:spPr>
          <a:xfrm>
            <a:off x="1083914" y="4572358"/>
            <a:ext cx="3268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Inpres</a:t>
            </a:r>
            <a:r>
              <a:rPr lang="en-US" sz="2000" dirty="0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N0. 2  </a:t>
            </a:r>
            <a:r>
              <a:rPr lang="en-US" sz="2000" dirty="0" err="1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Tahun</a:t>
            </a:r>
            <a:r>
              <a:rPr lang="en-US" sz="2000" dirty="0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2022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A446583-E053-41BE-919F-A15B53097CBA}"/>
              </a:ext>
            </a:extLst>
          </p:cNvPr>
          <p:cNvSpPr/>
          <p:nvPr/>
        </p:nvSpPr>
        <p:spPr>
          <a:xfrm>
            <a:off x="1096614" y="4972468"/>
            <a:ext cx="52702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Perceptan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Penggunaan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Produk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Dalam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Negeri dan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Produk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Usaha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Mikro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, Usaha Kecil, dan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Koperasi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Dalam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Rangka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Menyukseskann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Gerakan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Nasional 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Bangga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Buatan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Indonesia pada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Pelaksanaan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Pengadaan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Barang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/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Jasa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Pemerintah</a:t>
            </a:r>
            <a:endParaRPr lang="en-ID" sz="16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FF6240-1EFA-4550-BCB6-92CE0BF24A69}"/>
              </a:ext>
            </a:extLst>
          </p:cNvPr>
          <p:cNvSpPr/>
          <p:nvPr/>
        </p:nvSpPr>
        <p:spPr>
          <a:xfrm>
            <a:off x="3532482" y="7890719"/>
            <a:ext cx="41889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Perlem</a:t>
            </a:r>
            <a:r>
              <a:rPr lang="en-US" sz="2000" dirty="0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LKPP No. 12  </a:t>
            </a:r>
            <a:r>
              <a:rPr lang="en-US" sz="2000" dirty="0" err="1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Tahun</a:t>
            </a:r>
            <a:r>
              <a:rPr lang="en-US" sz="2000" dirty="0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2021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AD50FF-530A-4585-A19B-DA8BB0BDFA98}"/>
              </a:ext>
            </a:extLst>
          </p:cNvPr>
          <p:cNvSpPr/>
          <p:nvPr/>
        </p:nvSpPr>
        <p:spPr>
          <a:xfrm>
            <a:off x="3545182" y="8290829"/>
            <a:ext cx="52702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Pedoman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Pengadaan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Barang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/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Jasa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Pemerintah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Melalui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Penyedia</a:t>
            </a:r>
            <a:endParaRPr lang="en-ID" sz="16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C62D5D3-FEC4-4EEB-8C0E-3B1A29C54341}"/>
              </a:ext>
            </a:extLst>
          </p:cNvPr>
          <p:cNvSpPr/>
          <p:nvPr/>
        </p:nvSpPr>
        <p:spPr>
          <a:xfrm>
            <a:off x="7031267" y="723900"/>
            <a:ext cx="48681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SK </a:t>
            </a:r>
            <a:r>
              <a:rPr lang="en-US" sz="2000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Deputi</a:t>
            </a:r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Bidang</a:t>
            </a:r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Transformasi</a:t>
            </a:r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Pengadan</a:t>
            </a:r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Digital LKPP </a:t>
            </a:r>
            <a:r>
              <a:rPr lang="en-US" sz="2000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Nomor</a:t>
            </a:r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4 </a:t>
            </a:r>
            <a:r>
              <a:rPr lang="en-US" sz="2000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Tahun</a:t>
            </a:r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2024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CF1F972-1469-43EB-9D28-1A5F5EF66B3A}"/>
              </a:ext>
            </a:extLst>
          </p:cNvPr>
          <p:cNvSpPr/>
          <p:nvPr/>
        </p:nvSpPr>
        <p:spPr>
          <a:xfrm>
            <a:off x="7050316" y="1739921"/>
            <a:ext cx="52702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Syarat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dan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Ketentuan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PanduanPenggunaan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,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serta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Kebijakan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Provasi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Bagi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Pengguna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pada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Sistem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Pengadaan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Secara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Elektronik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dan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Sistem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Pendukung</a:t>
            </a:r>
            <a:endParaRPr lang="en-ID" sz="16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F5D563D-A932-4CF2-9189-275822204E09}"/>
              </a:ext>
            </a:extLst>
          </p:cNvPr>
          <p:cNvSpPr/>
          <p:nvPr/>
        </p:nvSpPr>
        <p:spPr>
          <a:xfrm>
            <a:off x="10218183" y="7783621"/>
            <a:ext cx="44694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SE </a:t>
            </a:r>
            <a:r>
              <a:rPr lang="en-US" sz="2000" dirty="0" err="1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Kepala</a:t>
            </a:r>
            <a:r>
              <a:rPr lang="en-US" sz="2000" dirty="0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LKPP  No. 4 </a:t>
            </a:r>
            <a:r>
              <a:rPr lang="en-US" sz="2000" dirty="0" err="1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Tahun</a:t>
            </a:r>
            <a:r>
              <a:rPr lang="en-US" sz="2000" dirty="0">
                <a:solidFill>
                  <a:schemeClr val="bg1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2021 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6143A9D-F753-4E3A-AFA2-023ACF59A6E7}"/>
              </a:ext>
            </a:extLst>
          </p:cNvPr>
          <p:cNvSpPr/>
          <p:nvPr/>
        </p:nvSpPr>
        <p:spPr>
          <a:xfrm>
            <a:off x="10230883" y="8183731"/>
            <a:ext cx="52702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Penjelasan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Indeks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Tata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Kelola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Pengadaan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Minimal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Baik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Sebagai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Aspek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Indikator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Dalam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Indeks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Reformasi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Birokrasi</a:t>
            </a:r>
            <a:endParaRPr lang="en-ID" sz="16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67A13CD-FBC7-48A1-B1E1-B80C53D4BBE0}"/>
              </a:ext>
            </a:extLst>
          </p:cNvPr>
          <p:cNvSpPr/>
          <p:nvPr/>
        </p:nvSpPr>
        <p:spPr>
          <a:xfrm>
            <a:off x="13023069" y="2132975"/>
            <a:ext cx="43664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Surat </a:t>
            </a:r>
            <a:r>
              <a:rPr lang="en-US" sz="2000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Direktur</a:t>
            </a:r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Advokasi</a:t>
            </a:r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Pemerintah</a:t>
            </a:r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pada LKPP No. 9188/D.4,2/04/2024`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B361F59-9DE8-4FB4-BAD2-07125E5EE925}"/>
              </a:ext>
            </a:extLst>
          </p:cNvPr>
          <p:cNvSpPr/>
          <p:nvPr/>
        </p:nvSpPr>
        <p:spPr>
          <a:xfrm>
            <a:off x="12997669" y="3210427"/>
            <a:ext cx="52702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Optimalisasi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Pengadaan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Barang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/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Jasa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Pemerintah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Kota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Magelang</a:t>
            </a:r>
            <a:endParaRPr lang="en-ID" sz="16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807539B-892A-430C-99ED-256D97FEEB96}"/>
              </a:ext>
            </a:extLst>
          </p:cNvPr>
          <p:cNvSpPr/>
          <p:nvPr/>
        </p:nvSpPr>
        <p:spPr>
          <a:xfrm>
            <a:off x="12915749" y="4799694"/>
            <a:ext cx="49835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SE </a:t>
            </a:r>
            <a:r>
              <a:rPr lang="en-US" sz="2000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Sekda</a:t>
            </a:r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Kota </a:t>
            </a:r>
            <a:r>
              <a:rPr lang="en-US" sz="2000" dirty="0" err="1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Magelang</a:t>
            </a:r>
            <a:r>
              <a:rPr lang="en-US" sz="2000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No. 000.3/870/124</a:t>
            </a:r>
            <a:endParaRPr lang="en-ID" dirty="0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9A5E035-4E0A-4EBF-B7D5-8DD3682AF9EA}"/>
              </a:ext>
            </a:extLst>
          </p:cNvPr>
          <p:cNvSpPr/>
          <p:nvPr/>
        </p:nvSpPr>
        <p:spPr>
          <a:xfrm>
            <a:off x="12924490" y="5619499"/>
            <a:ext cx="52702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Strategi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Percepatan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Pengadaan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Barang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/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Jasa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Tahun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Anggaran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2026 di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Lingkungan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Pemerintah</a:t>
            </a:r>
            <a:r>
              <a:rPr lang="en-US" dirty="0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 Kota </a:t>
            </a:r>
            <a:r>
              <a:rPr lang="en-US" dirty="0" err="1">
                <a:solidFill>
                  <a:srgbClr val="FFFFFF"/>
                </a:solidFill>
                <a:latin typeface="Bookman Old Style" panose="02050604050505020204" pitchFamily="18" charset="0"/>
                <a:ea typeface="Canva Sans Bold"/>
                <a:cs typeface="Canva Sans Bold"/>
                <a:sym typeface="Canva Sans Bold"/>
              </a:rPr>
              <a:t>Magelang</a:t>
            </a:r>
            <a:endParaRPr lang="en-ID" sz="16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B7CE9F0-C644-47A1-9B51-5DE45FD7C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043" y="3111276"/>
            <a:ext cx="42386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2272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F5A748-C4E2-1A87-4500-EC13513B26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92975"/>
            <a:ext cx="14554200" cy="8888458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E078197F-48D2-BB76-F317-A291AE75D04E}"/>
              </a:ext>
            </a:extLst>
          </p:cNvPr>
          <p:cNvSpPr txBox="1"/>
          <p:nvPr/>
        </p:nvSpPr>
        <p:spPr>
          <a:xfrm rot="16200000">
            <a:off x="-1874291" y="4198391"/>
            <a:ext cx="6400800" cy="6710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599"/>
              </a:lnSpc>
            </a:pPr>
            <a:r>
              <a:rPr lang="en-US" sz="3999" dirty="0">
                <a:latin typeface="Canva Sans Bold"/>
                <a:ea typeface="Canva Sans Bold"/>
                <a:cs typeface="Canva Sans Bold"/>
                <a:sym typeface="Canva Sans Bold"/>
              </a:rPr>
              <a:t>KEBUTUHAN INFORMASI</a:t>
            </a:r>
          </a:p>
        </p:txBody>
      </p:sp>
    </p:spTree>
    <p:extLst>
      <p:ext uri="{BB962C8B-B14F-4D97-AF65-F5344CB8AC3E}">
        <p14:creationId xmlns:p14="http://schemas.microsoft.com/office/powerpoint/2010/main" val="2538994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9330106" y="-5546085"/>
            <a:ext cx="1543050" cy="16804823"/>
            <a:chOff x="0" y="0"/>
            <a:chExt cx="406400" cy="442596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6400" cy="4425962"/>
            </a:xfrm>
            <a:custGeom>
              <a:avLst/>
              <a:gdLst/>
              <a:ahLst/>
              <a:cxnLst/>
              <a:rect l="l" t="t" r="r" b="b"/>
              <a:pathLst>
                <a:path w="406400" h="4425962">
                  <a:moveTo>
                    <a:pt x="0" y="0"/>
                  </a:moveTo>
                  <a:lnTo>
                    <a:pt x="406400" y="0"/>
                  </a:lnTo>
                  <a:lnTo>
                    <a:pt x="406400" y="4425962"/>
                  </a:lnTo>
                  <a:lnTo>
                    <a:pt x="0" y="4425962"/>
                  </a:lnTo>
                  <a:close/>
                </a:path>
              </a:pathLst>
            </a:custGeom>
            <a:gradFill rotWithShape="1">
              <a:gsLst>
                <a:gs pos="0">
                  <a:srgbClr val="0B5285">
                    <a:alpha val="100000"/>
                  </a:srgbClr>
                </a:gs>
                <a:gs pos="50000">
                  <a:srgbClr val="0B5285">
                    <a:alpha val="71000"/>
                  </a:srgbClr>
                </a:gs>
                <a:gs pos="100000">
                  <a:srgbClr val="0B51AE">
                    <a:alpha val="0"/>
                  </a:srgbClr>
                </a:gs>
              </a:gsLst>
              <a:lin ang="5400000"/>
            </a:gra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06400" cy="446406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99219" y="3982271"/>
            <a:ext cx="15560081" cy="1684921"/>
            <a:chOff x="0" y="0"/>
            <a:chExt cx="2543763" cy="44376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543763" cy="443765"/>
            </a:xfrm>
            <a:custGeom>
              <a:avLst/>
              <a:gdLst/>
              <a:ahLst/>
              <a:cxnLst/>
              <a:rect l="l" t="t" r="r" b="b"/>
              <a:pathLst>
                <a:path w="2543763" h="443765">
                  <a:moveTo>
                    <a:pt x="80158" y="0"/>
                  </a:moveTo>
                  <a:lnTo>
                    <a:pt x="2463605" y="0"/>
                  </a:lnTo>
                  <a:cubicBezTo>
                    <a:pt x="2484864" y="0"/>
                    <a:pt x="2505253" y="8445"/>
                    <a:pt x="2520285" y="23478"/>
                  </a:cubicBezTo>
                  <a:cubicBezTo>
                    <a:pt x="2535318" y="38510"/>
                    <a:pt x="2543763" y="58899"/>
                    <a:pt x="2543763" y="80158"/>
                  </a:cubicBezTo>
                  <a:lnTo>
                    <a:pt x="2543763" y="363607"/>
                  </a:lnTo>
                  <a:cubicBezTo>
                    <a:pt x="2543763" y="384867"/>
                    <a:pt x="2535318" y="405255"/>
                    <a:pt x="2520285" y="420288"/>
                  </a:cubicBezTo>
                  <a:cubicBezTo>
                    <a:pt x="2505253" y="435320"/>
                    <a:pt x="2484864" y="443765"/>
                    <a:pt x="2463605" y="443765"/>
                  </a:cubicBezTo>
                  <a:lnTo>
                    <a:pt x="80158" y="443765"/>
                  </a:lnTo>
                  <a:cubicBezTo>
                    <a:pt x="35888" y="443765"/>
                    <a:pt x="0" y="407877"/>
                    <a:pt x="0" y="363607"/>
                  </a:cubicBezTo>
                  <a:lnTo>
                    <a:pt x="0" y="80158"/>
                  </a:lnTo>
                  <a:cubicBezTo>
                    <a:pt x="0" y="58899"/>
                    <a:pt x="8445" y="38510"/>
                    <a:pt x="23478" y="23478"/>
                  </a:cubicBezTo>
                  <a:cubicBezTo>
                    <a:pt x="38510" y="8445"/>
                    <a:pt x="58899" y="0"/>
                    <a:pt x="8015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76200" cap="rnd">
              <a:solidFill>
                <a:srgbClr val="0F5995"/>
              </a:solidFill>
              <a:prstDash val="solid"/>
              <a:round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543763" cy="481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18342" y="3982271"/>
            <a:ext cx="729458" cy="1679903"/>
            <a:chOff x="0" y="0"/>
            <a:chExt cx="10820400" cy="2239871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2"/>
            <a:srcRect t="31599" b="31599"/>
            <a:stretch>
              <a:fillRect/>
            </a:stretch>
          </p:blipFill>
          <p:spPr>
            <a:xfrm>
              <a:off x="0" y="0"/>
              <a:ext cx="10820400" cy="2239871"/>
            </a:xfrm>
            <a:prstGeom prst="rect">
              <a:avLst/>
            </a:prstGeom>
          </p:spPr>
        </p:pic>
      </p:grpSp>
      <p:sp>
        <p:nvSpPr>
          <p:cNvPr id="10" name="Freeform 10"/>
          <p:cNvSpPr/>
          <p:nvPr/>
        </p:nvSpPr>
        <p:spPr>
          <a:xfrm>
            <a:off x="-1957521" y="5867218"/>
            <a:ext cx="21582325" cy="5638382"/>
          </a:xfrm>
          <a:custGeom>
            <a:avLst/>
            <a:gdLst/>
            <a:ahLst/>
            <a:cxnLst/>
            <a:rect l="l" t="t" r="r" b="b"/>
            <a:pathLst>
              <a:path w="21582325" h="5638382">
                <a:moveTo>
                  <a:pt x="0" y="0"/>
                </a:moveTo>
                <a:lnTo>
                  <a:pt x="21582325" y="0"/>
                </a:lnTo>
                <a:lnTo>
                  <a:pt x="21582325" y="5638382"/>
                </a:lnTo>
                <a:lnTo>
                  <a:pt x="0" y="56383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699219" y="5862200"/>
            <a:ext cx="15560081" cy="1684921"/>
            <a:chOff x="0" y="0"/>
            <a:chExt cx="2543763" cy="44376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543763" cy="443765"/>
            </a:xfrm>
            <a:custGeom>
              <a:avLst/>
              <a:gdLst/>
              <a:ahLst/>
              <a:cxnLst/>
              <a:rect l="l" t="t" r="r" b="b"/>
              <a:pathLst>
                <a:path w="2543763" h="443765">
                  <a:moveTo>
                    <a:pt x="80158" y="0"/>
                  </a:moveTo>
                  <a:lnTo>
                    <a:pt x="2463605" y="0"/>
                  </a:lnTo>
                  <a:cubicBezTo>
                    <a:pt x="2484864" y="0"/>
                    <a:pt x="2505253" y="8445"/>
                    <a:pt x="2520285" y="23478"/>
                  </a:cubicBezTo>
                  <a:cubicBezTo>
                    <a:pt x="2535318" y="38510"/>
                    <a:pt x="2543763" y="58899"/>
                    <a:pt x="2543763" y="80158"/>
                  </a:cubicBezTo>
                  <a:lnTo>
                    <a:pt x="2543763" y="363607"/>
                  </a:lnTo>
                  <a:cubicBezTo>
                    <a:pt x="2543763" y="384867"/>
                    <a:pt x="2535318" y="405255"/>
                    <a:pt x="2520285" y="420288"/>
                  </a:cubicBezTo>
                  <a:cubicBezTo>
                    <a:pt x="2505253" y="435320"/>
                    <a:pt x="2484864" y="443765"/>
                    <a:pt x="2463605" y="443765"/>
                  </a:cubicBezTo>
                  <a:lnTo>
                    <a:pt x="80158" y="443765"/>
                  </a:lnTo>
                  <a:cubicBezTo>
                    <a:pt x="35888" y="443765"/>
                    <a:pt x="0" y="407877"/>
                    <a:pt x="0" y="363607"/>
                  </a:cubicBezTo>
                  <a:lnTo>
                    <a:pt x="0" y="80158"/>
                  </a:lnTo>
                  <a:cubicBezTo>
                    <a:pt x="0" y="58899"/>
                    <a:pt x="8445" y="38510"/>
                    <a:pt x="23478" y="23478"/>
                  </a:cubicBezTo>
                  <a:cubicBezTo>
                    <a:pt x="38510" y="8445"/>
                    <a:pt x="58899" y="0"/>
                    <a:pt x="8015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76200" cap="rnd">
              <a:solidFill>
                <a:srgbClr val="0F5995"/>
              </a:solidFill>
              <a:prstDash val="solid"/>
              <a:round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2543763" cy="481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18342" y="5867218"/>
            <a:ext cx="729458" cy="1679903"/>
            <a:chOff x="0" y="0"/>
            <a:chExt cx="10820400" cy="2239871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5"/>
            <a:srcRect t="34464" b="34464"/>
            <a:stretch>
              <a:fillRect/>
            </a:stretch>
          </p:blipFill>
          <p:spPr>
            <a:xfrm>
              <a:off x="0" y="0"/>
              <a:ext cx="10820400" cy="2239871"/>
            </a:xfrm>
            <a:prstGeom prst="rect">
              <a:avLst/>
            </a:prstGeom>
          </p:spPr>
        </p:pic>
      </p:grpSp>
      <p:grpSp>
        <p:nvGrpSpPr>
          <p:cNvPr id="16" name="Group 16"/>
          <p:cNvGrpSpPr/>
          <p:nvPr/>
        </p:nvGrpSpPr>
        <p:grpSpPr>
          <a:xfrm>
            <a:off x="1699219" y="7737621"/>
            <a:ext cx="15506070" cy="1684921"/>
            <a:chOff x="0" y="0"/>
            <a:chExt cx="2543763" cy="44376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543763" cy="443765"/>
            </a:xfrm>
            <a:custGeom>
              <a:avLst/>
              <a:gdLst/>
              <a:ahLst/>
              <a:cxnLst/>
              <a:rect l="l" t="t" r="r" b="b"/>
              <a:pathLst>
                <a:path w="2543763" h="443765">
                  <a:moveTo>
                    <a:pt x="80158" y="0"/>
                  </a:moveTo>
                  <a:lnTo>
                    <a:pt x="2463605" y="0"/>
                  </a:lnTo>
                  <a:cubicBezTo>
                    <a:pt x="2484864" y="0"/>
                    <a:pt x="2505253" y="8445"/>
                    <a:pt x="2520285" y="23478"/>
                  </a:cubicBezTo>
                  <a:cubicBezTo>
                    <a:pt x="2535318" y="38510"/>
                    <a:pt x="2543763" y="58899"/>
                    <a:pt x="2543763" y="80158"/>
                  </a:cubicBezTo>
                  <a:lnTo>
                    <a:pt x="2543763" y="363607"/>
                  </a:lnTo>
                  <a:cubicBezTo>
                    <a:pt x="2543763" y="384867"/>
                    <a:pt x="2535318" y="405255"/>
                    <a:pt x="2520285" y="420288"/>
                  </a:cubicBezTo>
                  <a:cubicBezTo>
                    <a:pt x="2505253" y="435320"/>
                    <a:pt x="2484864" y="443765"/>
                    <a:pt x="2463605" y="443765"/>
                  </a:cubicBezTo>
                  <a:lnTo>
                    <a:pt x="80158" y="443765"/>
                  </a:lnTo>
                  <a:cubicBezTo>
                    <a:pt x="35888" y="443765"/>
                    <a:pt x="0" y="407877"/>
                    <a:pt x="0" y="363607"/>
                  </a:cubicBezTo>
                  <a:lnTo>
                    <a:pt x="0" y="80158"/>
                  </a:lnTo>
                  <a:cubicBezTo>
                    <a:pt x="0" y="58899"/>
                    <a:pt x="8445" y="38510"/>
                    <a:pt x="23478" y="23478"/>
                  </a:cubicBezTo>
                  <a:cubicBezTo>
                    <a:pt x="38510" y="8445"/>
                    <a:pt x="58899" y="0"/>
                    <a:pt x="8015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76200" cap="rnd">
              <a:solidFill>
                <a:srgbClr val="0F5995"/>
              </a:solidFill>
              <a:prstDash val="solid"/>
              <a:round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2543763" cy="4818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718342" y="7751851"/>
            <a:ext cx="729458" cy="1679903"/>
            <a:chOff x="0" y="0"/>
            <a:chExt cx="10820400" cy="2239871"/>
          </a:xfrm>
        </p:grpSpPr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6"/>
            <a:srcRect t="31558" b="31558"/>
            <a:stretch>
              <a:fillRect/>
            </a:stretch>
          </p:blipFill>
          <p:spPr>
            <a:xfrm>
              <a:off x="0" y="0"/>
              <a:ext cx="10820400" cy="2239871"/>
            </a:xfrm>
            <a:prstGeom prst="rect">
              <a:avLst/>
            </a:prstGeom>
          </p:spPr>
        </p:pic>
      </p:grpSp>
      <p:sp>
        <p:nvSpPr>
          <p:cNvPr id="21" name="Freeform 21"/>
          <p:cNvSpPr/>
          <p:nvPr/>
        </p:nvSpPr>
        <p:spPr>
          <a:xfrm flipV="1">
            <a:off x="-1616230" y="-368548"/>
            <a:ext cx="10449872" cy="3996400"/>
          </a:xfrm>
          <a:custGeom>
            <a:avLst/>
            <a:gdLst/>
            <a:ahLst/>
            <a:cxnLst/>
            <a:rect l="l" t="t" r="r" b="b"/>
            <a:pathLst>
              <a:path w="10449872" h="3996400">
                <a:moveTo>
                  <a:pt x="0" y="3996400"/>
                </a:moveTo>
                <a:lnTo>
                  <a:pt x="10449872" y="3996400"/>
                </a:lnTo>
                <a:lnTo>
                  <a:pt x="10449872" y="0"/>
                </a:lnTo>
                <a:lnTo>
                  <a:pt x="0" y="0"/>
                </a:lnTo>
                <a:lnTo>
                  <a:pt x="0" y="399640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79322" b="-82160"/>
            </a:stretch>
          </a:blipFill>
        </p:spPr>
      </p:sp>
      <p:sp>
        <p:nvSpPr>
          <p:cNvPr id="22" name="TextBox 22"/>
          <p:cNvSpPr txBox="1"/>
          <p:nvPr/>
        </p:nvSpPr>
        <p:spPr>
          <a:xfrm>
            <a:off x="7772400" y="876300"/>
            <a:ext cx="9486900" cy="855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7206"/>
              </a:lnSpc>
            </a:pPr>
            <a:r>
              <a:rPr lang="en-US" sz="5543" b="1" dirty="0">
                <a:solidFill>
                  <a:srgbClr val="0F5995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SE </a:t>
            </a:r>
            <a:r>
              <a:rPr lang="en-US" sz="5543" b="1" dirty="0">
                <a:solidFill>
                  <a:srgbClr val="0F5995"/>
                </a:solidFill>
                <a:latin typeface="Open Sauce Bold"/>
                <a:sym typeface="Open Sauce Bold"/>
              </a:rPr>
              <a:t>SEKDA </a:t>
            </a:r>
            <a:r>
              <a:rPr lang="en-ID" sz="5543" b="1" dirty="0">
                <a:solidFill>
                  <a:srgbClr val="0F5995"/>
                </a:solidFill>
                <a:latin typeface="Open Sauce Bold"/>
              </a:rPr>
              <a:t>000.3/870/124</a:t>
            </a:r>
            <a:endParaRPr lang="en-US" sz="5543" b="1" dirty="0">
              <a:solidFill>
                <a:srgbClr val="0F5995"/>
              </a:solidFill>
              <a:latin typeface="Open Sauce Bold"/>
              <a:sym typeface="Open Sauce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6019800" y="2303392"/>
            <a:ext cx="11887200" cy="9369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ID" sz="3044" b="1" dirty="0" err="1">
                <a:solidFill>
                  <a:srgbClr val="FFFFFF"/>
                </a:solidFill>
                <a:latin typeface="Open Sauce Bold"/>
              </a:rPr>
              <a:t>Penyelesaian</a:t>
            </a:r>
            <a:r>
              <a:rPr lang="en-ID" sz="3044" b="1" dirty="0">
                <a:solidFill>
                  <a:srgbClr val="FFFFFF"/>
                </a:solidFill>
                <a:latin typeface="Open Sauce Bold"/>
              </a:rPr>
              <a:t> </a:t>
            </a:r>
            <a:r>
              <a:rPr lang="en-ID" sz="3044" b="1" dirty="0" err="1">
                <a:solidFill>
                  <a:srgbClr val="FFFFFF"/>
                </a:solidFill>
                <a:latin typeface="Open Sauce Bold"/>
              </a:rPr>
              <a:t>Pengadaan</a:t>
            </a:r>
            <a:r>
              <a:rPr lang="en-ID" sz="3044" b="1" dirty="0">
                <a:solidFill>
                  <a:srgbClr val="FFFFFF"/>
                </a:solidFill>
                <a:latin typeface="Open Sauce Bold"/>
              </a:rPr>
              <a:t> </a:t>
            </a:r>
            <a:r>
              <a:rPr lang="en-ID" sz="3044" b="1" dirty="0" err="1">
                <a:solidFill>
                  <a:srgbClr val="FFFFFF"/>
                </a:solidFill>
                <a:latin typeface="Open Sauce Bold"/>
              </a:rPr>
              <a:t>Secara</a:t>
            </a:r>
            <a:r>
              <a:rPr lang="en-ID" sz="3044" b="1" dirty="0">
                <a:solidFill>
                  <a:srgbClr val="FFFFFF"/>
                </a:solidFill>
                <a:latin typeface="Open Sauce Bold"/>
              </a:rPr>
              <a:t> </a:t>
            </a:r>
            <a:r>
              <a:rPr lang="en-ID" sz="3044" b="1" dirty="0" err="1">
                <a:solidFill>
                  <a:srgbClr val="FFFFFF"/>
                </a:solidFill>
                <a:latin typeface="Open Sauce Bold"/>
              </a:rPr>
              <a:t>Elektronik</a:t>
            </a:r>
            <a:r>
              <a:rPr lang="en-ID" sz="3044" b="1" dirty="0">
                <a:solidFill>
                  <a:srgbClr val="FFFFFF"/>
                </a:solidFill>
                <a:latin typeface="Open Sauce Bold"/>
              </a:rPr>
              <a:t> </a:t>
            </a:r>
            <a:r>
              <a:rPr lang="en-ID" sz="3044" b="1" dirty="0" err="1">
                <a:solidFill>
                  <a:srgbClr val="FFFFFF"/>
                </a:solidFill>
                <a:latin typeface="Open Sauce Bold"/>
              </a:rPr>
              <a:t>untuk</a:t>
            </a:r>
            <a:r>
              <a:rPr lang="en-ID" sz="3044" b="1" dirty="0">
                <a:solidFill>
                  <a:srgbClr val="FFFFFF"/>
                </a:solidFill>
                <a:latin typeface="Open Sauce Bold"/>
              </a:rPr>
              <a:t> </a:t>
            </a:r>
            <a:r>
              <a:rPr lang="en-ID" sz="3044" b="1" dirty="0" err="1">
                <a:solidFill>
                  <a:srgbClr val="FFFFFF"/>
                </a:solidFill>
                <a:latin typeface="Open Sauce Bold"/>
              </a:rPr>
              <a:t>Pengadaan</a:t>
            </a:r>
            <a:r>
              <a:rPr lang="en-ID" sz="3044" b="1" dirty="0">
                <a:solidFill>
                  <a:srgbClr val="FFFFFF"/>
                </a:solidFill>
                <a:latin typeface="Open Sauce Bold"/>
              </a:rPr>
              <a:t> </a:t>
            </a:r>
            <a:r>
              <a:rPr lang="en-ID" sz="3044" b="1" dirty="0" err="1">
                <a:solidFill>
                  <a:srgbClr val="FFFFFF"/>
                </a:solidFill>
                <a:latin typeface="Open Sauce Bold"/>
              </a:rPr>
              <a:t>Barang</a:t>
            </a:r>
            <a:r>
              <a:rPr lang="en-ID" sz="3044" b="1" dirty="0">
                <a:solidFill>
                  <a:srgbClr val="FFFFFF"/>
                </a:solidFill>
                <a:latin typeface="Open Sauce Bold"/>
              </a:rPr>
              <a:t>/</a:t>
            </a:r>
            <a:r>
              <a:rPr lang="en-ID" sz="3044" b="1" dirty="0" err="1">
                <a:solidFill>
                  <a:srgbClr val="FFFFFF"/>
                </a:solidFill>
                <a:latin typeface="Open Sauce Bold"/>
              </a:rPr>
              <a:t>Jasa</a:t>
            </a:r>
            <a:r>
              <a:rPr lang="en-ID" sz="3044" b="1" dirty="0">
                <a:solidFill>
                  <a:srgbClr val="FFFFFF"/>
                </a:solidFill>
                <a:latin typeface="Open Sauce Bold"/>
              </a:rPr>
              <a:t> </a:t>
            </a:r>
            <a:r>
              <a:rPr lang="en-ID" sz="3044" b="1" dirty="0" err="1">
                <a:solidFill>
                  <a:srgbClr val="FFFFFF"/>
                </a:solidFill>
                <a:latin typeface="Open Sauce Bold"/>
              </a:rPr>
              <a:t>Tahun</a:t>
            </a:r>
            <a:r>
              <a:rPr lang="en-ID" sz="3044" b="1" dirty="0">
                <a:solidFill>
                  <a:srgbClr val="FFFFFF"/>
                </a:solidFill>
                <a:latin typeface="Open Sauce Bold"/>
              </a:rPr>
              <a:t> </a:t>
            </a:r>
            <a:r>
              <a:rPr lang="en-ID" sz="3044" b="1" dirty="0" err="1">
                <a:solidFill>
                  <a:srgbClr val="FFFFFF"/>
                </a:solidFill>
                <a:latin typeface="Open Sauce Bold"/>
              </a:rPr>
              <a:t>Anggaran</a:t>
            </a:r>
            <a:r>
              <a:rPr lang="en-ID" sz="3044" b="1" dirty="0">
                <a:solidFill>
                  <a:srgbClr val="FFFFFF"/>
                </a:solidFill>
                <a:latin typeface="Open Sauce Bold"/>
              </a:rPr>
              <a:t> 2025</a:t>
            </a:r>
            <a:r>
              <a:rPr lang="en-US" sz="3044" b="1" dirty="0">
                <a:solidFill>
                  <a:srgbClr val="FFFFFF"/>
                </a:solidFill>
                <a:latin typeface="Open Sauce Bold"/>
                <a:sym typeface="Open Sauce Bold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133600" y="4355877"/>
            <a:ext cx="14706600" cy="1193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ID" dirty="0" err="1"/>
              <a:t>P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ejabat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Pembuat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Komitmen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mencatatkan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semua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belanja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barang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/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jasa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yang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telah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dilaksanakan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secara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offline/manual/non tender non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transaksional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ke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dalam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aplikasi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SPSE (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Sistem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Pengadaan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Secara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Elektronik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)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melalui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Pencatatan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Non Tender</a:t>
            </a:r>
            <a:endParaRPr lang="en-US" sz="2586" b="1" dirty="0">
              <a:solidFill>
                <a:srgbClr val="000000"/>
              </a:solidFill>
              <a:latin typeface="Open Sauce Bold"/>
              <a:sym typeface="Open Sauce Bold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2133600" y="6233551"/>
            <a:ext cx="14410132" cy="7958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Pejabat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Pembuat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Komitmen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input e-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Kontrak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utuk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Tender dan Non Tender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Transaksional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yang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sudah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memasuki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waktu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untuk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SPPBJ</a:t>
            </a:r>
            <a:endParaRPr lang="en-US" sz="2586" b="1" dirty="0">
              <a:solidFill>
                <a:srgbClr val="000000"/>
              </a:solidFill>
              <a:latin typeface="Open Sauce Bold"/>
              <a:sym typeface="Open Sauce Bold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2133600" y="8111226"/>
            <a:ext cx="14356121" cy="7958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Pejabat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Pembuat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Komitmen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melakukan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penilaian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kinerja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penyedia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setelah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melakukan</a:t>
            </a:r>
            <a:r>
              <a:rPr lang="en-ID" sz="2586" b="1" dirty="0">
                <a:solidFill>
                  <a:srgbClr val="000000"/>
                </a:solidFill>
                <a:latin typeface="Open Sauce Bold"/>
              </a:rPr>
              <a:t> input e-</a:t>
            </a:r>
            <a:r>
              <a:rPr lang="en-ID" sz="2586" b="1" dirty="0" err="1">
                <a:solidFill>
                  <a:srgbClr val="000000"/>
                </a:solidFill>
                <a:latin typeface="Open Sauce Bold"/>
              </a:rPr>
              <a:t>Kontrak</a:t>
            </a:r>
            <a:endParaRPr lang="en-US" sz="2586" b="1" dirty="0">
              <a:solidFill>
                <a:srgbClr val="000000"/>
              </a:solidFill>
              <a:latin typeface="Open Sauce Bold"/>
              <a:sym typeface="Open Sauce Bold"/>
            </a:endParaRPr>
          </a:p>
        </p:txBody>
      </p:sp>
      <p:sp>
        <p:nvSpPr>
          <p:cNvPr id="27" name="Freeform 27"/>
          <p:cNvSpPr/>
          <p:nvPr/>
        </p:nvSpPr>
        <p:spPr>
          <a:xfrm>
            <a:off x="4119122" y="2527892"/>
            <a:ext cx="656870" cy="656870"/>
          </a:xfrm>
          <a:custGeom>
            <a:avLst/>
            <a:gdLst/>
            <a:ahLst/>
            <a:cxnLst/>
            <a:rect l="l" t="t" r="r" b="b"/>
            <a:pathLst>
              <a:path w="656870" h="656870">
                <a:moveTo>
                  <a:pt x="0" y="0"/>
                </a:moveTo>
                <a:lnTo>
                  <a:pt x="656870" y="0"/>
                </a:lnTo>
                <a:lnTo>
                  <a:pt x="656870" y="656869"/>
                </a:lnTo>
                <a:lnTo>
                  <a:pt x="0" y="65686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28700" y="952500"/>
            <a:ext cx="11985979" cy="67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9"/>
              </a:lnSpc>
            </a:pPr>
            <a:r>
              <a:rPr lang="en-US" sz="3999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INPRES 2 TAHUN 2022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3086721"/>
            <a:ext cx="15107263" cy="238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Merencanakan, mengalokasikan, dan merealisasikan paling sedikit 40% (empat puluh persen) nilai anggaran belanja barang/jasa untuk menggunakan produk Usaha Mikro, Usaha Kecil, dan Koperasi dari hasil produksi dalam negeri.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28700" y="6922108"/>
            <a:ext cx="15107263" cy="238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Menyampaikan program pengurangan impor paling lambat pada tahun 2023 sampai dengan 5% (lima persen) bagi Kementerian/Lembaga dan Pemerintah Daerah yang masih melakukan pemenuhan belanja melalui impor.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2165776"/>
            <a:ext cx="3216170" cy="1070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15"/>
              </a:lnSpc>
            </a:pPr>
            <a:r>
              <a:rPr lang="en-US" sz="8015">
                <a:solidFill>
                  <a:srgbClr val="28FF0D"/>
                </a:solidFill>
                <a:latin typeface="Horta"/>
                <a:ea typeface="Horta"/>
                <a:cs typeface="Horta"/>
                <a:sym typeface="Horta"/>
              </a:rPr>
              <a:t>UMKK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6000736"/>
            <a:ext cx="3216170" cy="10703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15"/>
              </a:lnSpc>
            </a:pPr>
            <a:r>
              <a:rPr lang="en-US" sz="8015">
                <a:solidFill>
                  <a:srgbClr val="28FF0D"/>
                </a:solidFill>
                <a:latin typeface="Horta"/>
                <a:ea typeface="Horta"/>
                <a:cs typeface="Horta"/>
                <a:sym typeface="Horta"/>
              </a:rPr>
              <a:t>PDN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706705" y="1028700"/>
            <a:ext cx="17229426" cy="8044050"/>
            <a:chOff x="-31976" y="0"/>
            <a:chExt cx="22972567" cy="10725400"/>
          </a:xfrm>
        </p:grpSpPr>
        <p:sp>
          <p:nvSpPr>
            <p:cNvPr id="4" name="Freeform 4"/>
            <p:cNvSpPr/>
            <p:nvPr/>
          </p:nvSpPr>
          <p:spPr>
            <a:xfrm rot="-24000">
              <a:off x="-31976" y="1294527"/>
              <a:ext cx="19682839" cy="9365823"/>
            </a:xfrm>
            <a:custGeom>
              <a:avLst/>
              <a:gdLst/>
              <a:ahLst/>
              <a:cxnLst/>
              <a:rect l="l" t="t" r="r" b="b"/>
              <a:pathLst>
                <a:path w="19682839" h="9365823">
                  <a:moveTo>
                    <a:pt x="64430" y="0"/>
                  </a:moveTo>
                  <a:lnTo>
                    <a:pt x="19682839" y="136964"/>
                  </a:lnTo>
                  <a:lnTo>
                    <a:pt x="19618408" y="9365822"/>
                  </a:lnTo>
                  <a:lnTo>
                    <a:pt x="0" y="9228858"/>
                  </a:lnTo>
                  <a:lnTo>
                    <a:pt x="64430" y="0"/>
                  </a:lnTo>
                  <a:close/>
                </a:path>
              </a:pathLst>
            </a:custGeom>
            <a:blipFill>
              <a:blip r:embed="rId3"/>
              <a:stretch>
                <a:fillRect t="-14430" r="-542" b="-21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689445" y="4086029"/>
              <a:ext cx="2281374" cy="2001620"/>
            </a:xfrm>
            <a:custGeom>
              <a:avLst/>
              <a:gdLst/>
              <a:ahLst/>
              <a:cxnLst/>
              <a:rect l="l" t="t" r="r" b="b"/>
              <a:pathLst>
                <a:path w="2281374" h="2001620">
                  <a:moveTo>
                    <a:pt x="0" y="0"/>
                  </a:moveTo>
                  <a:lnTo>
                    <a:pt x="2281375" y="0"/>
                  </a:lnTo>
                  <a:lnTo>
                    <a:pt x="2281375" y="2001620"/>
                  </a:lnTo>
                  <a:lnTo>
                    <a:pt x="0" y="20016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6" name="TextBox 6"/>
            <p:cNvSpPr txBox="1"/>
            <p:nvPr/>
          </p:nvSpPr>
          <p:spPr>
            <a:xfrm>
              <a:off x="1931233" y="4611511"/>
              <a:ext cx="1625104" cy="4753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66"/>
                </a:lnSpc>
                <a:spcBef>
                  <a:spcPct val="0"/>
                </a:spcBef>
              </a:pPr>
              <a:r>
                <a:rPr lang="en-US" sz="1366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Masukan Nilai PDN</a:t>
              </a:r>
            </a:p>
          </p:txBody>
        </p:sp>
        <p:sp>
          <p:nvSpPr>
            <p:cNvPr id="7" name="Freeform 7"/>
            <p:cNvSpPr/>
            <p:nvPr/>
          </p:nvSpPr>
          <p:spPr>
            <a:xfrm>
              <a:off x="4882525" y="4420830"/>
              <a:ext cx="2220785" cy="2123878"/>
            </a:xfrm>
            <a:custGeom>
              <a:avLst/>
              <a:gdLst/>
              <a:ahLst/>
              <a:cxnLst/>
              <a:rect l="l" t="t" r="r" b="b"/>
              <a:pathLst>
                <a:path w="2220785" h="2123878">
                  <a:moveTo>
                    <a:pt x="0" y="0"/>
                  </a:moveTo>
                  <a:lnTo>
                    <a:pt x="2220786" y="0"/>
                  </a:lnTo>
                  <a:lnTo>
                    <a:pt x="2220786" y="2123879"/>
                  </a:lnTo>
                  <a:lnTo>
                    <a:pt x="0" y="21238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4973517" y="4928914"/>
              <a:ext cx="1885140" cy="4936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22"/>
                </a:lnSpc>
                <a:spcBef>
                  <a:spcPct val="0"/>
                </a:spcBef>
              </a:pPr>
              <a:r>
                <a:rPr lang="en-US" sz="1422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Masukan Nilai UMK</a:t>
              </a:r>
            </a:p>
          </p:txBody>
        </p:sp>
        <p:sp>
          <p:nvSpPr>
            <p:cNvPr id="9" name="Freeform 9"/>
            <p:cNvSpPr/>
            <p:nvPr/>
          </p:nvSpPr>
          <p:spPr>
            <a:xfrm rot="-10800000">
              <a:off x="3235699" y="6456050"/>
              <a:ext cx="3120903" cy="2742301"/>
            </a:xfrm>
            <a:custGeom>
              <a:avLst/>
              <a:gdLst/>
              <a:ahLst/>
              <a:cxnLst/>
              <a:rect l="l" t="t" r="r" b="b"/>
              <a:pathLst>
                <a:path w="3120903" h="2742301">
                  <a:moveTo>
                    <a:pt x="0" y="0"/>
                  </a:moveTo>
                  <a:lnTo>
                    <a:pt x="3120903" y="0"/>
                  </a:lnTo>
                  <a:lnTo>
                    <a:pt x="3120903" y="2742301"/>
                  </a:lnTo>
                  <a:lnTo>
                    <a:pt x="0" y="27423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3960459" y="7639145"/>
              <a:ext cx="1780837" cy="8916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21"/>
                </a:lnSpc>
                <a:spcBef>
                  <a:spcPct val="0"/>
                </a:spcBef>
              </a:pPr>
              <a:r>
                <a:rPr lang="en-US" sz="132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Isikan Tanggal Paket Selesai sesuai dengan tanggal realisasi</a:t>
              </a:r>
            </a:p>
          </p:txBody>
        </p:sp>
        <p:sp>
          <p:nvSpPr>
            <p:cNvPr id="11" name="Freeform 11"/>
            <p:cNvSpPr/>
            <p:nvPr/>
          </p:nvSpPr>
          <p:spPr>
            <a:xfrm>
              <a:off x="10277516" y="3843605"/>
              <a:ext cx="6400069" cy="6881795"/>
            </a:xfrm>
            <a:custGeom>
              <a:avLst/>
              <a:gdLst/>
              <a:ahLst/>
              <a:cxnLst/>
              <a:rect l="l" t="t" r="r" b="b"/>
              <a:pathLst>
                <a:path w="6400069" h="6881795">
                  <a:moveTo>
                    <a:pt x="0" y="0"/>
                  </a:moveTo>
                  <a:lnTo>
                    <a:pt x="6400070" y="0"/>
                  </a:lnTo>
                  <a:lnTo>
                    <a:pt x="6400070" y="6881795"/>
                  </a:lnTo>
                  <a:lnTo>
                    <a:pt x="0" y="688179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/>
              </a:stretch>
            </a:blipFill>
          </p:spPr>
        </p:sp>
        <p:sp>
          <p:nvSpPr>
            <p:cNvPr id="12" name="Freeform 12"/>
            <p:cNvSpPr/>
            <p:nvPr/>
          </p:nvSpPr>
          <p:spPr>
            <a:xfrm>
              <a:off x="14005793" y="0"/>
              <a:ext cx="8934798" cy="6781227"/>
            </a:xfrm>
            <a:custGeom>
              <a:avLst/>
              <a:gdLst/>
              <a:ahLst/>
              <a:cxnLst/>
              <a:rect l="l" t="t" r="r" b="b"/>
              <a:pathLst>
                <a:path w="8934798" h="6781227">
                  <a:moveTo>
                    <a:pt x="0" y="0"/>
                  </a:moveTo>
                  <a:lnTo>
                    <a:pt x="8934797" y="0"/>
                  </a:lnTo>
                  <a:lnTo>
                    <a:pt x="8934797" y="6781227"/>
                  </a:lnTo>
                  <a:lnTo>
                    <a:pt x="0" y="67812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0" y="66675"/>
              <a:ext cx="21223442" cy="10029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526"/>
                </a:lnSpc>
              </a:pPr>
              <a:r>
                <a:rPr lang="en-US" sz="5263" spc="105">
                  <a:solidFill>
                    <a:srgbClr val="FFFFFF"/>
                  </a:solidFill>
                  <a:latin typeface="Norwester"/>
                  <a:ea typeface="Norwester"/>
                  <a:cs typeface="Norwester"/>
                  <a:sym typeface="Norwester"/>
                </a:rPr>
                <a:t>PENCATATAN NON TENDER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4630082" y="477647"/>
              <a:ext cx="7686218" cy="38553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83"/>
                </a:lnSpc>
              </a:pP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Dalam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Pencatatan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Non Tender </a:t>
              </a: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lakukan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:</a:t>
              </a:r>
            </a:p>
            <a:p>
              <a:pPr marL="583422" lvl="1" indent="-291711" algn="l">
                <a:lnSpc>
                  <a:spcPts val="3783"/>
                </a:lnSpc>
                <a:buAutoNum type="arabicPeriod"/>
              </a:pP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Masukan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nilai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PDN</a:t>
              </a:r>
            </a:p>
            <a:p>
              <a:pPr marL="583422" lvl="1" indent="-291711" algn="l">
                <a:lnSpc>
                  <a:spcPts val="3783"/>
                </a:lnSpc>
                <a:buAutoNum type="arabicPeriod"/>
              </a:pP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Masukan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nilai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UMK</a:t>
              </a:r>
            </a:p>
            <a:p>
              <a:pPr marL="583422" lvl="1" indent="-291711" algn="l">
                <a:lnSpc>
                  <a:spcPts val="3783"/>
                </a:lnSpc>
                <a:buAutoNum type="arabicPeriod"/>
              </a:pP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Isikan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Tanggal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Paket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Selesai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sesuai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dengan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tanggal</a:t>
              </a:r>
              <a:r>
                <a:rPr lang="en-US" sz="2702" dirty="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 </a:t>
              </a:r>
              <a:r>
                <a:rPr lang="en-US" sz="2702" dirty="0" err="1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realisasi</a:t>
              </a:r>
              <a:endParaRPr lang="en-US" sz="2702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912979" y="581979"/>
            <a:ext cx="12462043" cy="13833895"/>
            <a:chOff x="0" y="0"/>
            <a:chExt cx="16616057" cy="18445193"/>
          </a:xfrm>
        </p:grpSpPr>
        <p:sp>
          <p:nvSpPr>
            <p:cNvPr id="4" name="Freeform 4"/>
            <p:cNvSpPr/>
            <p:nvPr/>
          </p:nvSpPr>
          <p:spPr>
            <a:xfrm rot="-24000">
              <a:off x="1029938" y="1215567"/>
              <a:ext cx="15451397" cy="7974486"/>
            </a:xfrm>
            <a:custGeom>
              <a:avLst/>
              <a:gdLst/>
              <a:ahLst/>
              <a:cxnLst/>
              <a:rect l="l" t="t" r="r" b="b"/>
              <a:pathLst>
                <a:path w="15451397" h="7974486">
                  <a:moveTo>
                    <a:pt x="54923" y="0"/>
                  </a:moveTo>
                  <a:lnTo>
                    <a:pt x="15451397" y="107490"/>
                  </a:lnTo>
                  <a:lnTo>
                    <a:pt x="15396474" y="7974486"/>
                  </a:lnTo>
                  <a:lnTo>
                    <a:pt x="0" y="7866996"/>
                  </a:lnTo>
                  <a:lnTo>
                    <a:pt x="54923" y="0"/>
                  </a:lnTo>
                  <a:close/>
                </a:path>
              </a:pathLst>
            </a:custGeom>
            <a:blipFill>
              <a:blip r:embed="rId3"/>
              <a:stretch>
                <a:fillRect l="-509" t="-8802" r="-3181" b="-25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12786800" y="3367279"/>
              <a:ext cx="3829257" cy="5769125"/>
            </a:xfrm>
            <a:custGeom>
              <a:avLst/>
              <a:gdLst/>
              <a:ahLst/>
              <a:cxnLst/>
              <a:rect l="l" t="t" r="r" b="b"/>
              <a:pathLst>
                <a:path w="3829257" h="5769125">
                  <a:moveTo>
                    <a:pt x="0" y="0"/>
                  </a:moveTo>
                  <a:lnTo>
                    <a:pt x="3829257" y="0"/>
                  </a:lnTo>
                  <a:lnTo>
                    <a:pt x="3829257" y="5769125"/>
                  </a:lnTo>
                  <a:lnTo>
                    <a:pt x="0" y="57691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3296416" y="3958061"/>
              <a:ext cx="1164636" cy="141447"/>
            </a:xfrm>
            <a:custGeom>
              <a:avLst/>
              <a:gdLst/>
              <a:ahLst/>
              <a:cxnLst/>
              <a:rect l="l" t="t" r="r" b="b"/>
              <a:pathLst>
                <a:path w="1164636" h="141447">
                  <a:moveTo>
                    <a:pt x="0" y="0"/>
                  </a:moveTo>
                  <a:lnTo>
                    <a:pt x="1164637" y="0"/>
                  </a:lnTo>
                  <a:lnTo>
                    <a:pt x="1164637" y="141447"/>
                  </a:lnTo>
                  <a:lnTo>
                    <a:pt x="0" y="141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2211689" r="-432747" b="-2074801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0" y="3306795"/>
              <a:ext cx="15138398" cy="15138398"/>
            </a:xfrm>
            <a:custGeom>
              <a:avLst/>
              <a:gdLst/>
              <a:ahLst/>
              <a:cxnLst/>
              <a:rect l="l" t="t" r="r" b="b"/>
              <a:pathLst>
                <a:path w="15138398" h="15138398">
                  <a:moveTo>
                    <a:pt x="0" y="0"/>
                  </a:moveTo>
                  <a:lnTo>
                    <a:pt x="15138398" y="0"/>
                  </a:lnTo>
                  <a:lnTo>
                    <a:pt x="15138398" y="15138398"/>
                  </a:lnTo>
                  <a:lnTo>
                    <a:pt x="0" y="151383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 rot="-24000">
              <a:off x="2251429" y="6620200"/>
              <a:ext cx="7066470" cy="5032408"/>
            </a:xfrm>
            <a:custGeom>
              <a:avLst/>
              <a:gdLst/>
              <a:ahLst/>
              <a:cxnLst/>
              <a:rect l="l" t="t" r="r" b="b"/>
              <a:pathLst>
                <a:path w="7066470" h="5032408">
                  <a:moveTo>
                    <a:pt x="34791" y="0"/>
                  </a:moveTo>
                  <a:lnTo>
                    <a:pt x="7066470" y="49091"/>
                  </a:lnTo>
                  <a:lnTo>
                    <a:pt x="7031680" y="5032408"/>
                  </a:lnTo>
                  <a:lnTo>
                    <a:pt x="0" y="4983317"/>
                  </a:lnTo>
                  <a:lnTo>
                    <a:pt x="34791" y="0"/>
                  </a:lnTo>
                  <a:close/>
                </a:path>
              </a:pathLst>
            </a:custGeom>
            <a:blipFill>
              <a:blip r:embed="rId3"/>
              <a:stretch>
                <a:fillRect t="-81345" r="-152818" b="-10949"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4016335" y="6790260"/>
              <a:ext cx="1452388" cy="1274289"/>
            </a:xfrm>
            <a:custGeom>
              <a:avLst/>
              <a:gdLst/>
              <a:ahLst/>
              <a:cxnLst/>
              <a:rect l="l" t="t" r="r" b="b"/>
              <a:pathLst>
                <a:path w="1452388" h="1274289">
                  <a:moveTo>
                    <a:pt x="0" y="0"/>
                  </a:moveTo>
                  <a:lnTo>
                    <a:pt x="1452388" y="0"/>
                  </a:lnTo>
                  <a:lnTo>
                    <a:pt x="1452388" y="1274289"/>
                  </a:lnTo>
                  <a:lnTo>
                    <a:pt x="0" y="12742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0" name="TextBox 10"/>
            <p:cNvSpPr txBox="1"/>
            <p:nvPr/>
          </p:nvSpPr>
          <p:spPr>
            <a:xfrm>
              <a:off x="4170264" y="7125656"/>
              <a:ext cx="1034588" cy="3017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70"/>
                </a:lnSpc>
                <a:spcBef>
                  <a:spcPct val="0"/>
                </a:spcBef>
              </a:pPr>
              <a:r>
                <a:rPr lang="en-US" sz="870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Masukan Nilai PDN</a:t>
              </a:r>
            </a:p>
          </p:txBody>
        </p:sp>
        <p:sp>
          <p:nvSpPr>
            <p:cNvPr id="11" name="Freeform 11"/>
            <p:cNvSpPr/>
            <p:nvPr/>
          </p:nvSpPr>
          <p:spPr>
            <a:xfrm>
              <a:off x="6223993" y="7094618"/>
              <a:ext cx="1413815" cy="1352122"/>
            </a:xfrm>
            <a:custGeom>
              <a:avLst/>
              <a:gdLst/>
              <a:ahLst/>
              <a:cxnLst/>
              <a:rect l="l" t="t" r="r" b="b"/>
              <a:pathLst>
                <a:path w="1413815" h="1352122">
                  <a:moveTo>
                    <a:pt x="0" y="0"/>
                  </a:moveTo>
                  <a:lnTo>
                    <a:pt x="1413815" y="0"/>
                  </a:lnTo>
                  <a:lnTo>
                    <a:pt x="1413815" y="1352121"/>
                  </a:lnTo>
                  <a:lnTo>
                    <a:pt x="0" y="13521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TextBox 12"/>
            <p:cNvSpPr txBox="1"/>
            <p:nvPr/>
          </p:nvSpPr>
          <p:spPr>
            <a:xfrm>
              <a:off x="6281921" y="7409412"/>
              <a:ext cx="1200134" cy="3229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05"/>
                </a:lnSpc>
                <a:spcBef>
                  <a:spcPct val="0"/>
                </a:spcBef>
              </a:pPr>
              <a:r>
                <a:rPr lang="en-US" sz="905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Masukan Nilai UMK</a:t>
              </a:r>
            </a:p>
          </p:txBody>
        </p:sp>
        <p:sp>
          <p:nvSpPr>
            <p:cNvPr id="13" name="Freeform 13"/>
            <p:cNvSpPr/>
            <p:nvPr/>
          </p:nvSpPr>
          <p:spPr>
            <a:xfrm>
              <a:off x="6804419" y="872447"/>
              <a:ext cx="6179876" cy="5502382"/>
            </a:xfrm>
            <a:custGeom>
              <a:avLst/>
              <a:gdLst/>
              <a:ahLst/>
              <a:cxnLst/>
              <a:rect l="l" t="t" r="r" b="b"/>
              <a:pathLst>
                <a:path w="6179876" h="5502382">
                  <a:moveTo>
                    <a:pt x="0" y="0"/>
                  </a:moveTo>
                  <a:lnTo>
                    <a:pt x="6179876" y="0"/>
                  </a:lnTo>
                  <a:lnTo>
                    <a:pt x="6179876" y="5502382"/>
                  </a:lnTo>
                  <a:lnTo>
                    <a:pt x="0" y="55023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Freeform 14"/>
            <p:cNvSpPr/>
            <p:nvPr/>
          </p:nvSpPr>
          <p:spPr>
            <a:xfrm>
              <a:off x="3249602" y="2551466"/>
              <a:ext cx="1709384" cy="141447"/>
            </a:xfrm>
            <a:custGeom>
              <a:avLst/>
              <a:gdLst/>
              <a:ahLst/>
              <a:cxnLst/>
              <a:rect l="l" t="t" r="r" b="b"/>
              <a:pathLst>
                <a:path w="1709384" h="141447">
                  <a:moveTo>
                    <a:pt x="0" y="0"/>
                  </a:moveTo>
                  <a:lnTo>
                    <a:pt x="1709385" y="0"/>
                  </a:lnTo>
                  <a:lnTo>
                    <a:pt x="1709385" y="141447"/>
                  </a:lnTo>
                  <a:lnTo>
                    <a:pt x="0" y="141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2211689" r="-262971" b="-2074801"/>
              </a:stretch>
            </a:blipFill>
          </p:spPr>
        </p:sp>
        <p:sp>
          <p:nvSpPr>
            <p:cNvPr id="15" name="TextBox 15"/>
            <p:cNvSpPr txBox="1"/>
            <p:nvPr/>
          </p:nvSpPr>
          <p:spPr>
            <a:xfrm>
              <a:off x="1026239" y="38100"/>
              <a:ext cx="13511449" cy="6428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18"/>
                </a:lnSpc>
              </a:pPr>
              <a:r>
                <a:rPr lang="en-US" sz="3351" spc="67">
                  <a:solidFill>
                    <a:srgbClr val="FFFFFF"/>
                  </a:solidFill>
                  <a:latin typeface="Norwester"/>
                  <a:ea typeface="Norwester"/>
                  <a:cs typeface="Norwester"/>
                  <a:sym typeface="Norwester"/>
                </a:rPr>
                <a:t>E-KONTRAK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432504" y="1761106"/>
              <a:ext cx="5551791" cy="20149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119"/>
                </a:lnSpc>
              </a:pPr>
              <a:r>
                <a:rPr lang="en-US" sz="2228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Dalam e-Kontrak di bagian informasi pendukung :</a:t>
              </a:r>
            </a:p>
            <a:p>
              <a:pPr marL="481119" lvl="1" indent="-240559" algn="l">
                <a:lnSpc>
                  <a:spcPts val="3119"/>
                </a:lnSpc>
                <a:buAutoNum type="arabicPeriod"/>
              </a:pPr>
              <a:r>
                <a:rPr lang="en-US" sz="2228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Masukan Nilai PDN</a:t>
              </a:r>
            </a:p>
            <a:p>
              <a:pPr marL="481119" lvl="1" indent="-240559" algn="l">
                <a:lnSpc>
                  <a:spcPts val="3119"/>
                </a:lnSpc>
                <a:buAutoNum type="arabicPeriod"/>
              </a:pPr>
              <a:r>
                <a:rPr lang="en-US" sz="2228">
                  <a:solidFill>
                    <a:srgbClr val="000000"/>
                  </a:solidFill>
                  <a:latin typeface="Canva Sans Bold"/>
                  <a:ea typeface="Canva Sans Bold"/>
                  <a:cs typeface="Canva Sans Bold"/>
                  <a:sym typeface="Canva Sans Bold"/>
                </a:rPr>
                <a:t>Masukan Nilai UMK </a:t>
              </a:r>
            </a:p>
          </p:txBody>
        </p:sp>
        <p:sp>
          <p:nvSpPr>
            <p:cNvPr id="17" name="Freeform 17"/>
            <p:cNvSpPr/>
            <p:nvPr/>
          </p:nvSpPr>
          <p:spPr>
            <a:xfrm>
              <a:off x="3249602" y="2764258"/>
              <a:ext cx="3475559" cy="141447"/>
            </a:xfrm>
            <a:custGeom>
              <a:avLst/>
              <a:gdLst/>
              <a:ahLst/>
              <a:cxnLst/>
              <a:rect l="l" t="t" r="r" b="b"/>
              <a:pathLst>
                <a:path w="3475559" h="141447">
                  <a:moveTo>
                    <a:pt x="0" y="0"/>
                  </a:moveTo>
                  <a:lnTo>
                    <a:pt x="3475559" y="0"/>
                  </a:lnTo>
                  <a:lnTo>
                    <a:pt x="3475559" y="141447"/>
                  </a:lnTo>
                  <a:lnTo>
                    <a:pt x="0" y="141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2211689" r="-78520" b="-2074801"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3296416" y="3634617"/>
              <a:ext cx="1164636" cy="141447"/>
            </a:xfrm>
            <a:custGeom>
              <a:avLst/>
              <a:gdLst/>
              <a:ahLst/>
              <a:cxnLst/>
              <a:rect l="l" t="t" r="r" b="b"/>
              <a:pathLst>
                <a:path w="1164636" h="141447">
                  <a:moveTo>
                    <a:pt x="0" y="0"/>
                  </a:moveTo>
                  <a:lnTo>
                    <a:pt x="1164637" y="0"/>
                  </a:lnTo>
                  <a:lnTo>
                    <a:pt x="1164637" y="141447"/>
                  </a:lnTo>
                  <a:lnTo>
                    <a:pt x="0" y="141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2211689" r="-432747" b="-2074801"/>
              </a:stretch>
            </a:blipFill>
          </p:spPr>
        </p:sp>
        <p:sp>
          <p:nvSpPr>
            <p:cNvPr id="19" name="Freeform 19"/>
            <p:cNvSpPr/>
            <p:nvPr/>
          </p:nvSpPr>
          <p:spPr>
            <a:xfrm>
              <a:off x="3296416" y="1367338"/>
              <a:ext cx="1709384" cy="141447"/>
            </a:xfrm>
            <a:custGeom>
              <a:avLst/>
              <a:gdLst/>
              <a:ahLst/>
              <a:cxnLst/>
              <a:rect l="l" t="t" r="r" b="b"/>
              <a:pathLst>
                <a:path w="1709384" h="141447">
                  <a:moveTo>
                    <a:pt x="0" y="0"/>
                  </a:moveTo>
                  <a:lnTo>
                    <a:pt x="1709385" y="0"/>
                  </a:lnTo>
                  <a:lnTo>
                    <a:pt x="1709385" y="141447"/>
                  </a:lnTo>
                  <a:lnTo>
                    <a:pt x="0" y="1414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2211689" r="-262971" b="-2074801"/>
              </a:stretch>
            </a:blipFill>
          </p:spPr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2484000" flipH="1">
            <a:off x="6717466" y="9404020"/>
            <a:ext cx="15613996" cy="4079156"/>
          </a:xfrm>
          <a:custGeom>
            <a:avLst/>
            <a:gdLst/>
            <a:ahLst/>
            <a:cxnLst/>
            <a:rect l="l" t="t" r="r" b="b"/>
            <a:pathLst>
              <a:path w="15613996" h="4079156">
                <a:moveTo>
                  <a:pt x="15613996" y="0"/>
                </a:moveTo>
                <a:lnTo>
                  <a:pt x="0" y="0"/>
                </a:lnTo>
                <a:lnTo>
                  <a:pt x="0" y="4079157"/>
                </a:lnTo>
                <a:lnTo>
                  <a:pt x="15613996" y="4079157"/>
                </a:lnTo>
                <a:lnTo>
                  <a:pt x="15613996" y="0"/>
                </a:lnTo>
                <a:close/>
              </a:path>
            </a:pathLst>
          </a:custGeom>
          <a:blipFill>
            <a:blip r:embed="rId2">
              <a:alphaModFix amt="4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5400000">
            <a:off x="10795831" y="-2151101"/>
            <a:ext cx="1128067" cy="15855350"/>
            <a:chOff x="0" y="0"/>
            <a:chExt cx="297104" cy="417589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97104" cy="4175895"/>
            </a:xfrm>
            <a:custGeom>
              <a:avLst/>
              <a:gdLst/>
              <a:ahLst/>
              <a:cxnLst/>
              <a:rect l="l" t="t" r="r" b="b"/>
              <a:pathLst>
                <a:path w="297104" h="4175895">
                  <a:moveTo>
                    <a:pt x="0" y="0"/>
                  </a:moveTo>
                  <a:lnTo>
                    <a:pt x="297104" y="0"/>
                  </a:lnTo>
                  <a:lnTo>
                    <a:pt x="297104" y="4175895"/>
                  </a:lnTo>
                  <a:lnTo>
                    <a:pt x="0" y="4175895"/>
                  </a:lnTo>
                  <a:close/>
                </a:path>
              </a:pathLst>
            </a:custGeom>
            <a:gradFill rotWithShape="1">
              <a:gsLst>
                <a:gs pos="0">
                  <a:srgbClr val="0B5285">
                    <a:alpha val="100000"/>
                  </a:srgbClr>
                </a:gs>
                <a:gs pos="50000">
                  <a:srgbClr val="0B5285">
                    <a:alpha val="71000"/>
                  </a:srgbClr>
                </a:gs>
                <a:gs pos="100000">
                  <a:srgbClr val="0B51AE">
                    <a:alpha val="0"/>
                  </a:srgbClr>
                </a:gs>
              </a:gsLst>
              <a:lin ang="5400000"/>
            </a:gra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97104" cy="42139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-932637"/>
            <a:ext cx="11408609" cy="12152274"/>
            <a:chOff x="0" y="0"/>
            <a:chExt cx="5325529" cy="567267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325491" cy="5672709"/>
            </a:xfrm>
            <a:custGeom>
              <a:avLst/>
              <a:gdLst/>
              <a:ahLst/>
              <a:cxnLst/>
              <a:rect l="l" t="t" r="r" b="b"/>
              <a:pathLst>
                <a:path w="5325491" h="5672709">
                  <a:moveTo>
                    <a:pt x="0" y="0"/>
                  </a:moveTo>
                  <a:lnTo>
                    <a:pt x="0" y="5672709"/>
                  </a:lnTo>
                  <a:lnTo>
                    <a:pt x="5325491" y="56727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9939" r="-29939"/>
              </a:stretch>
            </a:blipFill>
          </p:spPr>
        </p:sp>
      </p:grpSp>
      <p:grpSp>
        <p:nvGrpSpPr>
          <p:cNvPr id="8" name="Group 8"/>
          <p:cNvGrpSpPr/>
          <p:nvPr/>
        </p:nvGrpSpPr>
        <p:grpSpPr>
          <a:xfrm rot="-2612396">
            <a:off x="6128633" y="-3006422"/>
            <a:ext cx="1291100" cy="18309165"/>
            <a:chOff x="0" y="0"/>
            <a:chExt cx="340043" cy="482216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40043" cy="4822167"/>
            </a:xfrm>
            <a:custGeom>
              <a:avLst/>
              <a:gdLst/>
              <a:ahLst/>
              <a:cxnLst/>
              <a:rect l="l" t="t" r="r" b="b"/>
              <a:pathLst>
                <a:path w="340043" h="4822167">
                  <a:moveTo>
                    <a:pt x="0" y="0"/>
                  </a:moveTo>
                  <a:lnTo>
                    <a:pt x="340043" y="0"/>
                  </a:lnTo>
                  <a:lnTo>
                    <a:pt x="340043" y="4822167"/>
                  </a:lnTo>
                  <a:lnTo>
                    <a:pt x="0" y="4822167"/>
                  </a:lnTo>
                  <a:close/>
                </a:path>
              </a:pathLst>
            </a:custGeom>
            <a:gradFill rotWithShape="1">
              <a:gsLst>
                <a:gs pos="0">
                  <a:srgbClr val="0B5285">
                    <a:alpha val="100000"/>
                  </a:srgbClr>
                </a:gs>
                <a:gs pos="50000">
                  <a:srgbClr val="0B5285">
                    <a:alpha val="71000"/>
                  </a:srgbClr>
                </a:gs>
                <a:gs pos="100000">
                  <a:srgbClr val="0B51AE">
                    <a:alpha val="0"/>
                  </a:srgbClr>
                </a:gs>
              </a:gsLst>
              <a:lin ang="5400000"/>
            </a:gra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340043" cy="48602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 flipH="1">
            <a:off x="2679593" y="1929995"/>
            <a:ext cx="6049424" cy="6427011"/>
          </a:xfrm>
          <a:custGeom>
            <a:avLst/>
            <a:gdLst/>
            <a:ahLst/>
            <a:cxnLst/>
            <a:rect l="l" t="t" r="r" b="b"/>
            <a:pathLst>
              <a:path w="6049424" h="6427011">
                <a:moveTo>
                  <a:pt x="6049424" y="0"/>
                </a:moveTo>
                <a:lnTo>
                  <a:pt x="0" y="0"/>
                </a:lnTo>
                <a:lnTo>
                  <a:pt x="0" y="6427010"/>
                </a:lnTo>
                <a:lnTo>
                  <a:pt x="6049424" y="6427010"/>
                </a:lnTo>
                <a:lnTo>
                  <a:pt x="6049424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3432189" y="2871384"/>
            <a:ext cx="4544232" cy="4544232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l="-25046" r="-25046"/>
              </a:stretch>
            </a:blipFill>
          </p:spPr>
        </p:sp>
      </p:grpSp>
      <p:grpSp>
        <p:nvGrpSpPr>
          <p:cNvPr id="14" name="Group 14"/>
          <p:cNvGrpSpPr/>
          <p:nvPr/>
        </p:nvGrpSpPr>
        <p:grpSpPr>
          <a:xfrm>
            <a:off x="11552245" y="1028700"/>
            <a:ext cx="5707055" cy="726845"/>
            <a:chOff x="0" y="0"/>
            <a:chExt cx="1418370" cy="18064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418370" cy="180642"/>
            </a:xfrm>
            <a:custGeom>
              <a:avLst/>
              <a:gdLst/>
              <a:ahLst/>
              <a:cxnLst/>
              <a:rect l="l" t="t" r="r" b="b"/>
              <a:pathLst>
                <a:path w="1418370" h="180642">
                  <a:moveTo>
                    <a:pt x="90321" y="0"/>
                  </a:moveTo>
                  <a:lnTo>
                    <a:pt x="1328049" y="0"/>
                  </a:lnTo>
                  <a:cubicBezTo>
                    <a:pt x="1377932" y="0"/>
                    <a:pt x="1418370" y="40438"/>
                    <a:pt x="1418370" y="90321"/>
                  </a:cubicBezTo>
                  <a:lnTo>
                    <a:pt x="1418370" y="90321"/>
                  </a:lnTo>
                  <a:cubicBezTo>
                    <a:pt x="1418370" y="114276"/>
                    <a:pt x="1408854" y="137249"/>
                    <a:pt x="1391916" y="154188"/>
                  </a:cubicBezTo>
                  <a:cubicBezTo>
                    <a:pt x="1374977" y="171126"/>
                    <a:pt x="1352004" y="180642"/>
                    <a:pt x="1328049" y="180642"/>
                  </a:cubicBezTo>
                  <a:lnTo>
                    <a:pt x="90321" y="180642"/>
                  </a:lnTo>
                  <a:cubicBezTo>
                    <a:pt x="40438" y="180642"/>
                    <a:pt x="0" y="140204"/>
                    <a:pt x="0" y="90321"/>
                  </a:cubicBezTo>
                  <a:lnTo>
                    <a:pt x="0" y="90321"/>
                  </a:lnTo>
                  <a:cubicBezTo>
                    <a:pt x="0" y="40438"/>
                    <a:pt x="40438" y="0"/>
                    <a:pt x="9032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153953">
                    <a:alpha val="100000"/>
                  </a:srgbClr>
                </a:gs>
                <a:gs pos="100000">
                  <a:srgbClr val="065D9B">
                    <a:alpha val="100000"/>
                  </a:srgbClr>
                </a:gs>
              </a:gsLst>
              <a:lin ang="0"/>
            </a:gra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1418370" cy="2187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6457849" y="1206185"/>
            <a:ext cx="374773" cy="432638"/>
          </a:xfrm>
          <a:custGeom>
            <a:avLst/>
            <a:gdLst/>
            <a:ahLst/>
            <a:cxnLst/>
            <a:rect l="l" t="t" r="r" b="b"/>
            <a:pathLst>
              <a:path w="374773" h="432638">
                <a:moveTo>
                  <a:pt x="0" y="0"/>
                </a:moveTo>
                <a:lnTo>
                  <a:pt x="374774" y="0"/>
                </a:lnTo>
                <a:lnTo>
                  <a:pt x="374774" y="432638"/>
                </a:lnTo>
                <a:lnTo>
                  <a:pt x="0" y="43263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6776491" y="7066477"/>
            <a:ext cx="482809" cy="482809"/>
          </a:xfrm>
          <a:custGeom>
            <a:avLst/>
            <a:gdLst/>
            <a:ahLst/>
            <a:cxnLst/>
            <a:rect l="l" t="t" r="r" b="b"/>
            <a:pathLst>
              <a:path w="482809" h="482809">
                <a:moveTo>
                  <a:pt x="0" y="0"/>
                </a:moveTo>
                <a:lnTo>
                  <a:pt x="482809" y="0"/>
                </a:lnTo>
                <a:lnTo>
                  <a:pt x="482809" y="482809"/>
                </a:lnTo>
                <a:lnTo>
                  <a:pt x="0" y="48280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6776491" y="7755011"/>
            <a:ext cx="482809" cy="482809"/>
          </a:xfrm>
          <a:custGeom>
            <a:avLst/>
            <a:gdLst/>
            <a:ahLst/>
            <a:cxnLst/>
            <a:rect l="l" t="t" r="r" b="b"/>
            <a:pathLst>
              <a:path w="482809" h="482809">
                <a:moveTo>
                  <a:pt x="0" y="0"/>
                </a:moveTo>
                <a:lnTo>
                  <a:pt x="482809" y="0"/>
                </a:lnTo>
                <a:lnTo>
                  <a:pt x="482809" y="482809"/>
                </a:lnTo>
                <a:lnTo>
                  <a:pt x="0" y="48280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6782240" y="8447370"/>
            <a:ext cx="477060" cy="477060"/>
          </a:xfrm>
          <a:custGeom>
            <a:avLst/>
            <a:gdLst/>
            <a:ahLst/>
            <a:cxnLst/>
            <a:rect l="l" t="t" r="r" b="b"/>
            <a:pathLst>
              <a:path w="477060" h="477060">
                <a:moveTo>
                  <a:pt x="0" y="0"/>
                </a:moveTo>
                <a:lnTo>
                  <a:pt x="477060" y="0"/>
                </a:lnTo>
                <a:lnTo>
                  <a:pt x="477060" y="477059"/>
                </a:lnTo>
                <a:lnTo>
                  <a:pt x="0" y="47705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11892316" y="1191648"/>
            <a:ext cx="4336376" cy="414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426"/>
              </a:lnSpc>
              <a:spcBef>
                <a:spcPct val="0"/>
              </a:spcBef>
            </a:pPr>
            <a:r>
              <a:rPr lang="en-US" sz="2447" spc="876">
                <a:solidFill>
                  <a:srgbClr val="FFFFFF"/>
                </a:solidFill>
                <a:latin typeface="Open Sauce"/>
                <a:ea typeface="Open Sauce"/>
                <a:cs typeface="Open Sauce"/>
                <a:sym typeface="Open Sauce"/>
              </a:rPr>
              <a:t>Thynk Unlimited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144000" y="2327544"/>
            <a:ext cx="8115300" cy="22613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915"/>
              </a:lnSpc>
            </a:pPr>
            <a:r>
              <a:rPr lang="en-US" sz="7429" b="1" spc="-156">
                <a:solidFill>
                  <a:srgbClr val="0F5995"/>
                </a:solidFill>
                <a:latin typeface="Open Sauce Heavy"/>
                <a:ea typeface="Open Sauce Heavy"/>
                <a:cs typeface="Open Sauce Heavy"/>
                <a:sym typeface="Open Sauce Heavy"/>
              </a:rPr>
              <a:t>Question And Answer Session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029553" y="5408053"/>
            <a:ext cx="7229747" cy="663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402"/>
              </a:lnSpc>
              <a:spcBef>
                <a:spcPct val="0"/>
              </a:spcBef>
            </a:pPr>
            <a:r>
              <a:rPr lang="en-US" sz="3859" b="1">
                <a:solidFill>
                  <a:srgbClr val="FFFFFF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Thank You For Your Attention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1826301" y="7064368"/>
            <a:ext cx="4818935" cy="439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01"/>
              </a:lnSpc>
              <a:spcBef>
                <a:spcPct val="0"/>
              </a:spcBef>
            </a:pPr>
            <a:r>
              <a:rPr lang="en-US" sz="2572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www.reallygreatsite.com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060504" y="7752902"/>
            <a:ext cx="2584732" cy="439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01"/>
              </a:lnSpc>
              <a:spcBef>
                <a:spcPct val="0"/>
              </a:spcBef>
            </a:pPr>
            <a:r>
              <a:rPr lang="en-US" sz="2572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123-456-7890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826301" y="8439954"/>
            <a:ext cx="4818935" cy="439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01"/>
              </a:lnSpc>
              <a:spcBef>
                <a:spcPct val="0"/>
              </a:spcBef>
            </a:pPr>
            <a:r>
              <a:rPr lang="en-US" sz="2572">
                <a:solidFill>
                  <a:srgbClr val="000000"/>
                </a:solidFill>
                <a:latin typeface="Open Sauce"/>
                <a:ea typeface="Open Sauce"/>
                <a:cs typeface="Open Sauce"/>
                <a:sym typeface="Open Sauce"/>
              </a:rPr>
              <a:t>hello@reallygreatsite.com</a:t>
            </a:r>
          </a:p>
        </p:txBody>
      </p:sp>
      <p:sp>
        <p:nvSpPr>
          <p:cNvPr id="27" name="Freeform 27"/>
          <p:cNvSpPr/>
          <p:nvPr/>
        </p:nvSpPr>
        <p:spPr>
          <a:xfrm>
            <a:off x="7319551" y="951572"/>
            <a:ext cx="656870" cy="656870"/>
          </a:xfrm>
          <a:custGeom>
            <a:avLst/>
            <a:gdLst/>
            <a:ahLst/>
            <a:cxnLst/>
            <a:rect l="l" t="t" r="r" b="b"/>
            <a:pathLst>
              <a:path w="656870" h="656870">
                <a:moveTo>
                  <a:pt x="0" y="0"/>
                </a:moveTo>
                <a:lnTo>
                  <a:pt x="656870" y="0"/>
                </a:lnTo>
                <a:lnTo>
                  <a:pt x="656870" y="656870"/>
                </a:lnTo>
                <a:lnTo>
                  <a:pt x="0" y="65687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0895375" y="7667980"/>
            <a:ext cx="656870" cy="656870"/>
          </a:xfrm>
          <a:custGeom>
            <a:avLst/>
            <a:gdLst/>
            <a:ahLst/>
            <a:cxnLst/>
            <a:rect l="l" t="t" r="r" b="b"/>
            <a:pathLst>
              <a:path w="656870" h="656870">
                <a:moveTo>
                  <a:pt x="0" y="0"/>
                </a:moveTo>
                <a:lnTo>
                  <a:pt x="656870" y="0"/>
                </a:lnTo>
                <a:lnTo>
                  <a:pt x="656870" y="656870"/>
                </a:lnTo>
                <a:lnTo>
                  <a:pt x="0" y="65687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grpSp>
        <p:nvGrpSpPr>
          <p:cNvPr id="29" name="Group 29"/>
          <p:cNvGrpSpPr/>
          <p:nvPr/>
        </p:nvGrpSpPr>
        <p:grpSpPr>
          <a:xfrm rot="-8100000">
            <a:off x="-1113178" y="-4917156"/>
            <a:ext cx="4584947" cy="9887645"/>
            <a:chOff x="0" y="0"/>
            <a:chExt cx="1207558" cy="2604153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207558" cy="2604153"/>
            </a:xfrm>
            <a:custGeom>
              <a:avLst/>
              <a:gdLst/>
              <a:ahLst/>
              <a:cxnLst/>
              <a:rect l="l" t="t" r="r" b="b"/>
              <a:pathLst>
                <a:path w="1207558" h="2604153">
                  <a:moveTo>
                    <a:pt x="0" y="0"/>
                  </a:moveTo>
                  <a:lnTo>
                    <a:pt x="1207558" y="0"/>
                  </a:lnTo>
                  <a:lnTo>
                    <a:pt x="1207558" y="2604153"/>
                  </a:lnTo>
                  <a:lnTo>
                    <a:pt x="0" y="2604153"/>
                  </a:lnTo>
                  <a:close/>
                </a:path>
              </a:pathLst>
            </a:custGeom>
            <a:gradFill rotWithShape="1">
              <a:gsLst>
                <a:gs pos="0">
                  <a:srgbClr val="0B5285">
                    <a:alpha val="100000"/>
                  </a:srgbClr>
                </a:gs>
                <a:gs pos="50000">
                  <a:srgbClr val="0B5285">
                    <a:alpha val="71000"/>
                  </a:srgbClr>
                </a:gs>
                <a:gs pos="100000">
                  <a:srgbClr val="0B51AE">
                    <a:alpha val="0"/>
                  </a:srgbClr>
                </a:gs>
              </a:gsLst>
              <a:lin ang="5400000"/>
            </a:gradFill>
          </p:spPr>
        </p:sp>
        <p:sp>
          <p:nvSpPr>
            <p:cNvPr id="31" name="TextBox 31"/>
            <p:cNvSpPr txBox="1"/>
            <p:nvPr/>
          </p:nvSpPr>
          <p:spPr>
            <a:xfrm>
              <a:off x="0" y="-38100"/>
              <a:ext cx="1207558" cy="26422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 rot="-8100000">
            <a:off x="-550618" y="-3627283"/>
            <a:ext cx="3158636" cy="6487180"/>
            <a:chOff x="0" y="0"/>
            <a:chExt cx="831904" cy="1708558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31904" cy="1708558"/>
            </a:xfrm>
            <a:custGeom>
              <a:avLst/>
              <a:gdLst/>
              <a:ahLst/>
              <a:cxnLst/>
              <a:rect l="l" t="t" r="r" b="b"/>
              <a:pathLst>
                <a:path w="831904" h="1708558">
                  <a:moveTo>
                    <a:pt x="0" y="0"/>
                  </a:moveTo>
                  <a:lnTo>
                    <a:pt x="831904" y="0"/>
                  </a:lnTo>
                  <a:lnTo>
                    <a:pt x="831904" y="1708558"/>
                  </a:lnTo>
                  <a:lnTo>
                    <a:pt x="0" y="170855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FFFFFF">
                    <a:alpha val="71000"/>
                  </a:srgbClr>
                </a:gs>
                <a:gs pos="100000">
                  <a:srgbClr val="0B51AE">
                    <a:alpha val="0"/>
                  </a:srgbClr>
                </a:gs>
              </a:gsLst>
              <a:lin ang="5400000"/>
            </a:gradFill>
          </p:spPr>
        </p:sp>
        <p:sp>
          <p:nvSpPr>
            <p:cNvPr id="34" name="TextBox 34"/>
            <p:cNvSpPr txBox="1"/>
            <p:nvPr/>
          </p:nvSpPr>
          <p:spPr>
            <a:xfrm>
              <a:off x="0" y="-38100"/>
              <a:ext cx="831904" cy="17466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5" name="Freeform 35"/>
          <p:cNvSpPr/>
          <p:nvPr/>
        </p:nvSpPr>
        <p:spPr>
          <a:xfrm>
            <a:off x="1843172" y="1929995"/>
            <a:ext cx="2595839" cy="2592594"/>
          </a:xfrm>
          <a:custGeom>
            <a:avLst/>
            <a:gdLst/>
            <a:ahLst/>
            <a:cxnLst/>
            <a:rect l="l" t="t" r="r" b="b"/>
            <a:pathLst>
              <a:path w="2595839" h="2592594">
                <a:moveTo>
                  <a:pt x="0" y="0"/>
                </a:moveTo>
                <a:lnTo>
                  <a:pt x="2595839" y="0"/>
                </a:lnTo>
                <a:lnTo>
                  <a:pt x="2595839" y="2592594"/>
                </a:lnTo>
                <a:lnTo>
                  <a:pt x="0" y="2592594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6548161" y="6072028"/>
            <a:ext cx="2595839" cy="2592594"/>
          </a:xfrm>
          <a:custGeom>
            <a:avLst/>
            <a:gdLst/>
            <a:ahLst/>
            <a:cxnLst/>
            <a:rect l="l" t="t" r="r" b="b"/>
            <a:pathLst>
              <a:path w="2595839" h="2592594">
                <a:moveTo>
                  <a:pt x="0" y="0"/>
                </a:moveTo>
                <a:lnTo>
                  <a:pt x="2595839" y="0"/>
                </a:lnTo>
                <a:lnTo>
                  <a:pt x="2595839" y="2592594"/>
                </a:lnTo>
                <a:lnTo>
                  <a:pt x="0" y="2592594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437</Words>
  <Application>Microsoft Office PowerPoint</Application>
  <PresentationFormat>Custom</PresentationFormat>
  <Paragraphs>52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Open Sauce Heavy</vt:lpstr>
      <vt:lpstr>Horta</vt:lpstr>
      <vt:lpstr>Open Sauce Bold</vt:lpstr>
      <vt:lpstr>Norwester</vt:lpstr>
      <vt:lpstr>Calibri</vt:lpstr>
      <vt:lpstr>Arial</vt:lpstr>
      <vt:lpstr>Open Sauce</vt:lpstr>
      <vt:lpstr>Canva Sans</vt:lpstr>
      <vt:lpstr>Canva Sans Bold</vt:lpstr>
      <vt:lpstr>Bookman Old Style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And White Modern Corporate Earnings Report Presentation</dc:title>
  <dc:creator>MyBook PRO K5</dc:creator>
  <cp:lastModifiedBy>MyBook PRO K5</cp:lastModifiedBy>
  <cp:revision>7</cp:revision>
  <dcterms:created xsi:type="dcterms:W3CDTF">2006-08-16T00:00:00Z</dcterms:created>
  <dcterms:modified xsi:type="dcterms:W3CDTF">2025-12-18T19:20:35Z</dcterms:modified>
  <dc:identifier>DAG737_pdTg</dc:identifier>
</cp:coreProperties>
</file>