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314" r:id="rId4"/>
    <p:sldId id="338" r:id="rId5"/>
    <p:sldId id="1249" r:id="rId6"/>
    <p:sldId id="1236" r:id="rId7"/>
    <p:sldId id="1253" r:id="rId8"/>
    <p:sldId id="1254" r:id="rId9"/>
    <p:sldId id="1251" r:id="rId10"/>
    <p:sldId id="1255" r:id="rId11"/>
    <p:sldId id="1217" r:id="rId12"/>
    <p:sldId id="1256" r:id="rId13"/>
  </p:sldIdLst>
  <p:sldSz cx="18288000" cy="10287000"/>
  <p:notesSz cx="6858000" cy="9144000"/>
  <p:embeddedFontLst>
    <p:embeddedFont>
      <p:font typeface="Anton" panose="020B0604020202020204" charset="0"/>
      <p:regular r:id="rId15"/>
    </p:embeddedFont>
    <p:embeddedFont>
      <p:font typeface="Garet" panose="020B0604020202020204" charset="0"/>
      <p:regular r:id="rId16"/>
    </p:embeddedFont>
    <p:embeddedFont>
      <p:font typeface="Garet Bold" panose="020B0604020202020204" charset="0"/>
      <p:regular r:id="rId17"/>
    </p:embeddedFont>
    <p:embeddedFont>
      <p:font typeface="Lato Bold" panose="020B0604020202020204" charset="0"/>
      <p:regular r:id="rId18"/>
      <p:bold r:id="rId19"/>
    </p:embeddedFont>
    <p:embeddedFont>
      <p:font typeface="Open Sans" panose="020B0604020202020204" charset="0"/>
      <p:regular r:id="rId20"/>
      <p:bold r:id="rId21"/>
      <p:italic r:id="rId22"/>
      <p:boldItalic r:id="rId23"/>
    </p:embeddedFont>
    <p:embeddedFont>
      <p:font typeface="Poppins" panose="020B0604020202020204" charset="0"/>
      <p:regular r:id="rId24"/>
      <p:bold r:id="rId25"/>
      <p:italic r:id="rId26"/>
      <p:boldItalic r:id="rId27"/>
    </p:embeddedFont>
    <p:embeddedFont>
      <p:font typeface="Sifonn" panose="020B0604020202020204" charset="0"/>
      <p:regular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>
        <p:scale>
          <a:sx n="50" d="100"/>
          <a:sy n="50" d="100"/>
        </p:scale>
        <p:origin x="516" y="-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E75083-3118-4454-8042-C843DE9B09E1}" type="datetimeFigureOut">
              <a:rPr lang="en-ID" smtClean="0"/>
              <a:t>04/12/2025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5F224-C456-4BA7-AFF6-C7BE378C358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607842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96" name="Google Shape;9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328206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E4935C95-E834-483F-86DC-84DFC458DA0F}" type="slidenum">
              <a:rPr kumimoji="0" lang="en-ID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11</a:t>
            </a:fld>
            <a:endParaRPr kumimoji="0" lang="en-ID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54433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76BBBB9-1449-4770-86D8-AC8F093555E2}"/>
              </a:ext>
            </a:extLst>
          </p:cNvPr>
          <p:cNvSpPr/>
          <p:nvPr userDrawn="1"/>
        </p:nvSpPr>
        <p:spPr>
          <a:xfrm>
            <a:off x="0" y="3560886"/>
            <a:ext cx="18288000" cy="49437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/>
          </a:p>
        </p:txBody>
      </p:sp>
      <p:sp>
        <p:nvSpPr>
          <p:cNvPr id="3" name="Diamond 2">
            <a:extLst>
              <a:ext uri="{FF2B5EF4-FFF2-40B4-BE49-F238E27FC236}">
                <a16:creationId xmlns:a16="http://schemas.microsoft.com/office/drawing/2014/main" id="{66FA16E6-C495-4982-9189-0942CEFE137D}"/>
              </a:ext>
            </a:extLst>
          </p:cNvPr>
          <p:cNvSpPr/>
          <p:nvPr userDrawn="1"/>
        </p:nvSpPr>
        <p:spPr>
          <a:xfrm>
            <a:off x="1816241" y="2283489"/>
            <a:ext cx="7498582" cy="7498582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9B0DEFCE-F91B-4304-A7EF-1BAE016A2EB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53628" y="2430446"/>
            <a:ext cx="7204668" cy="7204668"/>
          </a:xfrm>
          <a:custGeom>
            <a:avLst/>
            <a:gdLst>
              <a:gd name="connsiteX0" fmla="*/ 2190541 w 4381081"/>
              <a:gd name="connsiteY0" fmla="*/ 0 h 4381081"/>
              <a:gd name="connsiteX1" fmla="*/ 4381081 w 4381081"/>
              <a:gd name="connsiteY1" fmla="*/ 2190541 h 4381081"/>
              <a:gd name="connsiteX2" fmla="*/ 2190541 w 4381081"/>
              <a:gd name="connsiteY2" fmla="*/ 4381081 h 4381081"/>
              <a:gd name="connsiteX3" fmla="*/ 0 w 4381081"/>
              <a:gd name="connsiteY3" fmla="*/ 2190541 h 4381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81081" h="4381081">
                <a:moveTo>
                  <a:pt x="2190541" y="0"/>
                </a:moveTo>
                <a:lnTo>
                  <a:pt x="4381081" y="2190541"/>
                </a:lnTo>
                <a:lnTo>
                  <a:pt x="2190541" y="4381081"/>
                </a:lnTo>
                <a:lnTo>
                  <a:pt x="0" y="219054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550096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14C1BDFE-3A5F-4036-9453-90FAB5F5AD9B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6908252" y="-12537"/>
            <a:ext cx="5760000" cy="102995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>
                <a:latin typeface="+mn-lt"/>
                <a:cs typeface="Arial" pitchFamily="34" charset="0"/>
              </a:defRPr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115756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9"/>
          <p:cNvPicPr preferRelativeResize="0"/>
          <p:nvPr/>
        </p:nvPicPr>
        <p:blipFill rotWithShape="1">
          <a:blip r:embed="rId2">
            <a:alphaModFix amt="91000"/>
          </a:blip>
          <a:srcRect l="9309" t="5557" r="6741" b="10493"/>
          <a:stretch/>
        </p:blipFill>
        <p:spPr>
          <a:xfrm>
            <a:off x="1" y="1"/>
            <a:ext cx="18287994" cy="10287002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9"/>
          <p:cNvSpPr/>
          <p:nvPr/>
        </p:nvSpPr>
        <p:spPr>
          <a:xfrm>
            <a:off x="365400" y="333000"/>
            <a:ext cx="17557200" cy="96210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</p:txBody>
      </p:sp>
      <p:sp>
        <p:nvSpPr>
          <p:cNvPr id="77" name="Google Shape;77;p9"/>
          <p:cNvSpPr/>
          <p:nvPr/>
        </p:nvSpPr>
        <p:spPr>
          <a:xfrm>
            <a:off x="514452" y="468696"/>
            <a:ext cx="17271000" cy="93276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</p:txBody>
      </p:sp>
      <p:sp>
        <p:nvSpPr>
          <p:cNvPr id="78" name="Google Shape;78;p9"/>
          <p:cNvSpPr txBox="1">
            <a:spLocks noGrp="1"/>
          </p:cNvSpPr>
          <p:nvPr>
            <p:ph type="title"/>
          </p:nvPr>
        </p:nvSpPr>
        <p:spPr>
          <a:xfrm>
            <a:off x="1741400" y="3451400"/>
            <a:ext cx="8646000" cy="232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16000" b="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9"/>
          <p:cNvSpPr txBox="1">
            <a:spLocks noGrp="1"/>
          </p:cNvSpPr>
          <p:nvPr>
            <p:ph type="subTitle" idx="1"/>
          </p:nvPr>
        </p:nvSpPr>
        <p:spPr>
          <a:xfrm>
            <a:off x="1741400" y="5774250"/>
            <a:ext cx="8646000" cy="134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>
                <a:latin typeface="Alegreya Sans"/>
                <a:ea typeface="Alegreya Sans"/>
                <a:cs typeface="Alegreya Sans"/>
                <a:sym typeface="Alegreya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786615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7912285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842469" y="0"/>
            <a:ext cx="5416831" cy="12022429"/>
            <a:chOff x="0" y="0"/>
            <a:chExt cx="2858770" cy="63449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858770" cy="6344920"/>
            </a:xfrm>
            <a:custGeom>
              <a:avLst/>
              <a:gdLst/>
              <a:ahLst/>
              <a:cxnLst/>
              <a:rect l="l" t="t" r="r" b="b"/>
              <a:pathLst>
                <a:path w="2858770" h="6344920">
                  <a:moveTo>
                    <a:pt x="1827530" y="6344920"/>
                  </a:moveTo>
                  <a:lnTo>
                    <a:pt x="0" y="6344920"/>
                  </a:lnTo>
                  <a:lnTo>
                    <a:pt x="0" y="1031240"/>
                  </a:lnTo>
                  <a:cubicBezTo>
                    <a:pt x="0" y="461010"/>
                    <a:pt x="461010" y="0"/>
                    <a:pt x="1031240" y="0"/>
                  </a:cubicBezTo>
                  <a:lnTo>
                    <a:pt x="2858770" y="0"/>
                  </a:lnTo>
                  <a:lnTo>
                    <a:pt x="2858770" y="5313680"/>
                  </a:lnTo>
                  <a:cubicBezTo>
                    <a:pt x="2858770" y="5883910"/>
                    <a:pt x="2397760" y="6344920"/>
                    <a:pt x="1827530" y="6344920"/>
                  </a:cubicBezTo>
                  <a:close/>
                </a:path>
              </a:pathLst>
            </a:custGeom>
            <a:blipFill>
              <a:blip r:embed="rId2"/>
              <a:stretch>
                <a:fillRect l="-113405" r="-119513"/>
              </a:stretch>
            </a:blipFill>
          </p:spPr>
        </p:sp>
      </p:grpSp>
      <p:grpSp>
        <p:nvGrpSpPr>
          <p:cNvPr id="4" name="Group 4"/>
          <p:cNvGrpSpPr/>
          <p:nvPr/>
        </p:nvGrpSpPr>
        <p:grpSpPr>
          <a:xfrm>
            <a:off x="17259300" y="7109187"/>
            <a:ext cx="1028700" cy="3177813"/>
            <a:chOff x="0" y="0"/>
            <a:chExt cx="812800" cy="2510865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2510865"/>
            </a:xfrm>
            <a:custGeom>
              <a:avLst/>
              <a:gdLst/>
              <a:ahLst/>
              <a:cxnLst/>
              <a:rect l="l" t="t" r="r" b="b"/>
              <a:pathLst>
                <a:path w="812800" h="2510865">
                  <a:moveTo>
                    <a:pt x="0" y="0"/>
                  </a:moveTo>
                  <a:lnTo>
                    <a:pt x="812800" y="0"/>
                  </a:lnTo>
                  <a:lnTo>
                    <a:pt x="812800" y="2510865"/>
                  </a:lnTo>
                  <a:lnTo>
                    <a:pt x="0" y="2510865"/>
                  </a:lnTo>
                  <a:close/>
                </a:path>
              </a:pathLst>
            </a:custGeom>
            <a:solidFill>
              <a:srgbClr val="0345E4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812800" cy="25489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0" y="7109187"/>
            <a:ext cx="11842469" cy="3177813"/>
            <a:chOff x="0" y="0"/>
            <a:chExt cx="9357013" cy="251086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9357013" cy="2510865"/>
            </a:xfrm>
            <a:custGeom>
              <a:avLst/>
              <a:gdLst/>
              <a:ahLst/>
              <a:cxnLst/>
              <a:rect l="l" t="t" r="r" b="b"/>
              <a:pathLst>
                <a:path w="9357013" h="2510865">
                  <a:moveTo>
                    <a:pt x="0" y="0"/>
                  </a:moveTo>
                  <a:lnTo>
                    <a:pt x="9357013" y="0"/>
                  </a:lnTo>
                  <a:lnTo>
                    <a:pt x="9357013" y="2510865"/>
                  </a:lnTo>
                  <a:lnTo>
                    <a:pt x="0" y="2510865"/>
                  </a:lnTo>
                  <a:close/>
                </a:path>
              </a:pathLst>
            </a:custGeom>
            <a:solidFill>
              <a:srgbClr val="F6F6F6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9357013" cy="25489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7259300" y="0"/>
            <a:ext cx="1028700" cy="1028700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0" y="0"/>
                  </a:moveTo>
                  <a:lnTo>
                    <a:pt x="812800" y="0"/>
                  </a:lnTo>
                  <a:lnTo>
                    <a:pt x="812800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0345E4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-609914" y="0"/>
            <a:ext cx="1694792" cy="10287000"/>
            <a:chOff x="0" y="0"/>
            <a:chExt cx="446365" cy="2709333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446365" cy="2709333"/>
            </a:xfrm>
            <a:custGeom>
              <a:avLst/>
              <a:gdLst/>
              <a:ahLst/>
              <a:cxnLst/>
              <a:rect l="l" t="t" r="r" b="b"/>
              <a:pathLst>
                <a:path w="446365" h="2709333">
                  <a:moveTo>
                    <a:pt x="223183" y="0"/>
                  </a:moveTo>
                  <a:lnTo>
                    <a:pt x="223183" y="0"/>
                  </a:lnTo>
                  <a:cubicBezTo>
                    <a:pt x="282374" y="0"/>
                    <a:pt x="339142" y="23514"/>
                    <a:pt x="380996" y="65369"/>
                  </a:cubicBezTo>
                  <a:cubicBezTo>
                    <a:pt x="422851" y="107224"/>
                    <a:pt x="446365" y="163991"/>
                    <a:pt x="446365" y="223183"/>
                  </a:cubicBezTo>
                  <a:lnTo>
                    <a:pt x="446365" y="2486151"/>
                  </a:lnTo>
                  <a:cubicBezTo>
                    <a:pt x="446365" y="2609411"/>
                    <a:pt x="346443" y="2709333"/>
                    <a:pt x="223183" y="2709333"/>
                  </a:cubicBezTo>
                  <a:lnTo>
                    <a:pt x="223183" y="2709333"/>
                  </a:lnTo>
                  <a:cubicBezTo>
                    <a:pt x="99922" y="2709333"/>
                    <a:pt x="0" y="2609411"/>
                    <a:pt x="0" y="2486151"/>
                  </a:cubicBezTo>
                  <a:lnTo>
                    <a:pt x="0" y="223183"/>
                  </a:lnTo>
                  <a:cubicBezTo>
                    <a:pt x="0" y="99922"/>
                    <a:pt x="99922" y="0"/>
                    <a:pt x="223183" y="0"/>
                  </a:cubicBezTo>
                  <a:close/>
                </a:path>
              </a:pathLst>
            </a:custGeom>
            <a:solidFill>
              <a:srgbClr val="0345E4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0" y="-38100"/>
              <a:ext cx="446365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624423" y="5611404"/>
            <a:ext cx="4176257" cy="612512"/>
            <a:chOff x="0" y="0"/>
            <a:chExt cx="1099919" cy="16132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099919" cy="161320"/>
            </a:xfrm>
            <a:custGeom>
              <a:avLst/>
              <a:gdLst/>
              <a:ahLst/>
              <a:cxnLst/>
              <a:rect l="l" t="t" r="r" b="b"/>
              <a:pathLst>
                <a:path w="1099919" h="161320">
                  <a:moveTo>
                    <a:pt x="80660" y="0"/>
                  </a:moveTo>
                  <a:lnTo>
                    <a:pt x="1019259" y="0"/>
                  </a:lnTo>
                  <a:cubicBezTo>
                    <a:pt x="1063807" y="0"/>
                    <a:pt x="1099919" y="36113"/>
                    <a:pt x="1099919" y="80660"/>
                  </a:cubicBezTo>
                  <a:lnTo>
                    <a:pt x="1099919" y="80660"/>
                  </a:lnTo>
                  <a:cubicBezTo>
                    <a:pt x="1099919" y="102052"/>
                    <a:pt x="1091421" y="122569"/>
                    <a:pt x="1076295" y="137695"/>
                  </a:cubicBezTo>
                  <a:cubicBezTo>
                    <a:pt x="1061168" y="152822"/>
                    <a:pt x="1040652" y="161320"/>
                    <a:pt x="1019259" y="161320"/>
                  </a:cubicBezTo>
                  <a:lnTo>
                    <a:pt x="80660" y="161320"/>
                  </a:lnTo>
                  <a:cubicBezTo>
                    <a:pt x="36113" y="161320"/>
                    <a:pt x="0" y="125207"/>
                    <a:pt x="0" y="80660"/>
                  </a:cubicBezTo>
                  <a:lnTo>
                    <a:pt x="0" y="80660"/>
                  </a:lnTo>
                  <a:cubicBezTo>
                    <a:pt x="0" y="36113"/>
                    <a:pt x="36113" y="0"/>
                    <a:pt x="80660" y="0"/>
                  </a:cubicBezTo>
                  <a:close/>
                </a:path>
              </a:pathLst>
            </a:custGeom>
            <a:solidFill>
              <a:srgbClr val="0345E4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0" y="-28575"/>
              <a:ext cx="1099919" cy="1898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r>
                <a:rPr lang="en-US" sz="1899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Magelang,  5 Desember 2025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0853887" y="786854"/>
            <a:ext cx="1977164" cy="1977164"/>
            <a:chOff x="0" y="0"/>
            <a:chExt cx="812800" cy="8128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199699" y="0"/>
                  </a:moveTo>
                  <a:lnTo>
                    <a:pt x="613101" y="0"/>
                  </a:lnTo>
                  <a:cubicBezTo>
                    <a:pt x="666064" y="0"/>
                    <a:pt x="716859" y="21040"/>
                    <a:pt x="754309" y="58491"/>
                  </a:cubicBezTo>
                  <a:cubicBezTo>
                    <a:pt x="791760" y="95941"/>
                    <a:pt x="812800" y="146736"/>
                    <a:pt x="812800" y="199699"/>
                  </a:cubicBezTo>
                  <a:lnTo>
                    <a:pt x="812800" y="613101"/>
                  </a:lnTo>
                  <a:cubicBezTo>
                    <a:pt x="812800" y="666064"/>
                    <a:pt x="791760" y="716859"/>
                    <a:pt x="754309" y="754309"/>
                  </a:cubicBezTo>
                  <a:cubicBezTo>
                    <a:pt x="716859" y="791760"/>
                    <a:pt x="666064" y="812800"/>
                    <a:pt x="613101" y="812800"/>
                  </a:cubicBezTo>
                  <a:lnTo>
                    <a:pt x="199699" y="812800"/>
                  </a:lnTo>
                  <a:cubicBezTo>
                    <a:pt x="146736" y="812800"/>
                    <a:pt x="95941" y="791760"/>
                    <a:pt x="58491" y="754309"/>
                  </a:cubicBezTo>
                  <a:cubicBezTo>
                    <a:pt x="21040" y="716859"/>
                    <a:pt x="0" y="666064"/>
                    <a:pt x="0" y="613101"/>
                  </a:cubicBezTo>
                  <a:lnTo>
                    <a:pt x="0" y="199699"/>
                  </a:lnTo>
                  <a:cubicBezTo>
                    <a:pt x="0" y="146736"/>
                    <a:pt x="21040" y="95941"/>
                    <a:pt x="58491" y="58491"/>
                  </a:cubicBezTo>
                  <a:cubicBezTo>
                    <a:pt x="95941" y="21040"/>
                    <a:pt x="146736" y="0"/>
                    <a:pt x="199699" y="0"/>
                  </a:cubicBezTo>
                  <a:close/>
                </a:path>
              </a:pathLst>
            </a:custGeom>
            <a:solidFill>
              <a:srgbClr val="0345E4">
                <a:alpha val="29804"/>
              </a:srgbClr>
            </a:solidFill>
          </p:spPr>
        </p:sp>
        <p:sp>
          <p:nvSpPr>
            <p:cNvPr id="21" name="TextBox 21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2" name="TextBox 22"/>
          <p:cNvSpPr txBox="1"/>
          <p:nvPr/>
        </p:nvSpPr>
        <p:spPr>
          <a:xfrm>
            <a:off x="2293629" y="8159226"/>
            <a:ext cx="5102540" cy="3892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20"/>
              </a:lnSpc>
            </a:pPr>
            <a:r>
              <a:rPr lang="en-US" sz="2300" dirty="0">
                <a:solidFill>
                  <a:srgbClr val="000000"/>
                </a:solidFill>
                <a:latin typeface="Garet"/>
                <a:ea typeface="Garet"/>
                <a:cs typeface="Garet"/>
                <a:sym typeface="Garet"/>
              </a:rPr>
              <a:t>ukpbj.magelangkota@gmail.com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2293629" y="8795616"/>
            <a:ext cx="5102540" cy="3892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20"/>
              </a:lnSpc>
            </a:pPr>
            <a:r>
              <a:rPr lang="en-US" sz="2300">
                <a:solidFill>
                  <a:srgbClr val="000000"/>
                </a:solidFill>
                <a:latin typeface="Garet"/>
                <a:ea typeface="Garet"/>
                <a:cs typeface="Garet"/>
                <a:sym typeface="Garet"/>
              </a:rPr>
              <a:t>www.pbj.go.id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624423" y="2326440"/>
            <a:ext cx="8795646" cy="230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95"/>
              </a:lnSpc>
            </a:pPr>
            <a:r>
              <a:rPr lang="en-US" sz="5300" b="1">
                <a:solidFill>
                  <a:srgbClr val="000000"/>
                </a:solidFill>
                <a:latin typeface="Garet Bold"/>
                <a:ea typeface="Garet Bold"/>
                <a:cs typeface="Garet Bold"/>
                <a:sym typeface="Garet Bold"/>
              </a:rPr>
              <a:t>PERSIAPAN INPUT SIRUP TAHUN ANGGARAN 2026</a:t>
            </a:r>
          </a:p>
          <a:p>
            <a:pPr algn="l">
              <a:lnSpc>
                <a:spcPts val="5980"/>
              </a:lnSpc>
            </a:pPr>
            <a:endParaRPr lang="en-US" sz="5300" b="1">
              <a:solidFill>
                <a:srgbClr val="000000"/>
              </a:solidFill>
              <a:latin typeface="Garet Bold"/>
              <a:ea typeface="Garet Bold"/>
              <a:cs typeface="Garet Bold"/>
              <a:sym typeface="Garet Bold"/>
            </a:endParaRPr>
          </a:p>
        </p:txBody>
      </p:sp>
      <p:sp>
        <p:nvSpPr>
          <p:cNvPr id="25" name="Freeform 25"/>
          <p:cNvSpPr/>
          <p:nvPr/>
        </p:nvSpPr>
        <p:spPr>
          <a:xfrm>
            <a:off x="1624423" y="8133422"/>
            <a:ext cx="488488" cy="488488"/>
          </a:xfrm>
          <a:custGeom>
            <a:avLst/>
            <a:gdLst/>
            <a:ahLst/>
            <a:cxnLst/>
            <a:rect l="l" t="t" r="r" b="b"/>
            <a:pathLst>
              <a:path w="488488" h="488488">
                <a:moveTo>
                  <a:pt x="0" y="0"/>
                </a:moveTo>
                <a:lnTo>
                  <a:pt x="488488" y="0"/>
                </a:lnTo>
                <a:lnTo>
                  <a:pt x="488488" y="488488"/>
                </a:lnTo>
                <a:lnTo>
                  <a:pt x="0" y="48848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1624423" y="8769812"/>
            <a:ext cx="488488" cy="488488"/>
          </a:xfrm>
          <a:custGeom>
            <a:avLst/>
            <a:gdLst/>
            <a:ahLst/>
            <a:cxnLst/>
            <a:rect l="l" t="t" r="r" b="b"/>
            <a:pathLst>
              <a:path w="488488" h="488488">
                <a:moveTo>
                  <a:pt x="0" y="0"/>
                </a:moveTo>
                <a:lnTo>
                  <a:pt x="488488" y="0"/>
                </a:lnTo>
                <a:lnTo>
                  <a:pt x="488488" y="488488"/>
                </a:lnTo>
                <a:lnTo>
                  <a:pt x="0" y="48848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27" name="Group 27"/>
          <p:cNvGrpSpPr/>
          <p:nvPr/>
        </p:nvGrpSpPr>
        <p:grpSpPr>
          <a:xfrm>
            <a:off x="8484493" y="9014056"/>
            <a:ext cx="2545888" cy="2545888"/>
            <a:chOff x="0" y="0"/>
            <a:chExt cx="812800" cy="81280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0" cap="sq">
              <a:solidFill>
                <a:srgbClr val="0345E4">
                  <a:alpha val="9804"/>
                </a:srgbClr>
              </a:solidFill>
              <a:prstDash val="solid"/>
              <a:miter/>
            </a:ln>
          </p:spPr>
        </p:sp>
        <p:sp>
          <p:nvSpPr>
            <p:cNvPr id="29" name="TextBox 29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30" name="Freeform 30"/>
          <p:cNvSpPr/>
          <p:nvPr/>
        </p:nvSpPr>
        <p:spPr>
          <a:xfrm>
            <a:off x="1281511" y="647241"/>
            <a:ext cx="1172136" cy="879102"/>
          </a:xfrm>
          <a:custGeom>
            <a:avLst/>
            <a:gdLst/>
            <a:ahLst/>
            <a:cxnLst/>
            <a:rect l="l" t="t" r="r" b="b"/>
            <a:pathLst>
              <a:path w="1172136" h="879102">
                <a:moveTo>
                  <a:pt x="0" y="0"/>
                </a:moveTo>
                <a:lnTo>
                  <a:pt x="1172137" y="0"/>
                </a:lnTo>
                <a:lnTo>
                  <a:pt x="1172137" y="879102"/>
                </a:lnTo>
                <a:lnTo>
                  <a:pt x="0" y="87910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31" name="TextBox 31"/>
          <p:cNvSpPr txBox="1"/>
          <p:nvPr/>
        </p:nvSpPr>
        <p:spPr>
          <a:xfrm>
            <a:off x="2396191" y="789768"/>
            <a:ext cx="5857184" cy="5593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248"/>
              </a:lnSpc>
            </a:pPr>
            <a:r>
              <a:rPr lang="en-US" sz="2043">
                <a:solidFill>
                  <a:srgbClr val="000000"/>
                </a:solidFill>
                <a:latin typeface="Sifonn"/>
                <a:ea typeface="Sifonn"/>
                <a:cs typeface="Sifonn"/>
                <a:sym typeface="Sifonn"/>
              </a:rPr>
              <a:t>Bagian Pengadaan Barang/Jasa</a:t>
            </a:r>
          </a:p>
          <a:p>
            <a:pPr algn="l">
              <a:lnSpc>
                <a:spcPts val="2248"/>
              </a:lnSpc>
            </a:pPr>
            <a:r>
              <a:rPr lang="en-US" sz="2043">
                <a:solidFill>
                  <a:srgbClr val="000000"/>
                </a:solidFill>
                <a:latin typeface="Sifonn"/>
                <a:ea typeface="Sifonn"/>
                <a:cs typeface="Sifonn"/>
                <a:sym typeface="Sifonn"/>
              </a:rPr>
              <a:t>Sekrtariat Daerah Kota Magelang</a:t>
            </a:r>
          </a:p>
        </p:txBody>
      </p:sp>
      <p:grpSp>
        <p:nvGrpSpPr>
          <p:cNvPr id="32" name="Group 32"/>
          <p:cNvGrpSpPr/>
          <p:nvPr/>
        </p:nvGrpSpPr>
        <p:grpSpPr>
          <a:xfrm>
            <a:off x="7438279" y="181505"/>
            <a:ext cx="3411443" cy="1756830"/>
            <a:chOff x="0" y="0"/>
            <a:chExt cx="4548590" cy="2342439"/>
          </a:xfrm>
        </p:grpSpPr>
        <p:sp>
          <p:nvSpPr>
            <p:cNvPr id="33" name="Freeform 33"/>
            <p:cNvSpPr/>
            <p:nvPr/>
          </p:nvSpPr>
          <p:spPr>
            <a:xfrm>
              <a:off x="3010418" y="0"/>
              <a:ext cx="1432659" cy="1947303"/>
            </a:xfrm>
            <a:custGeom>
              <a:avLst/>
              <a:gdLst/>
              <a:ahLst/>
              <a:cxnLst/>
              <a:rect l="l" t="t" r="r" b="b"/>
              <a:pathLst>
                <a:path w="1432659" h="1947303">
                  <a:moveTo>
                    <a:pt x="0" y="0"/>
                  </a:moveTo>
                  <a:lnTo>
                    <a:pt x="1432659" y="0"/>
                  </a:lnTo>
                  <a:lnTo>
                    <a:pt x="1432659" y="1947303"/>
                  </a:lnTo>
                  <a:lnTo>
                    <a:pt x="0" y="19473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/>
              </a:stretch>
            </a:blipFill>
          </p:spPr>
        </p:sp>
        <p:sp>
          <p:nvSpPr>
            <p:cNvPr id="34" name="Freeform 34"/>
            <p:cNvSpPr/>
            <p:nvPr/>
          </p:nvSpPr>
          <p:spPr>
            <a:xfrm>
              <a:off x="0" y="397077"/>
              <a:ext cx="4548590" cy="1945362"/>
            </a:xfrm>
            <a:custGeom>
              <a:avLst/>
              <a:gdLst/>
              <a:ahLst/>
              <a:cxnLst/>
              <a:rect l="l" t="t" r="r" b="b"/>
              <a:pathLst>
                <a:path w="4548590" h="1945362">
                  <a:moveTo>
                    <a:pt x="0" y="0"/>
                  </a:moveTo>
                  <a:lnTo>
                    <a:pt x="4548590" y="0"/>
                  </a:lnTo>
                  <a:lnTo>
                    <a:pt x="4548590" y="1945362"/>
                  </a:lnTo>
                  <a:lnTo>
                    <a:pt x="0" y="194536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/>
              <a:stretch>
                <a:fillRect/>
              </a:stretch>
            </a:blipFill>
          </p:spPr>
        </p:sp>
        <p:sp>
          <p:nvSpPr>
            <p:cNvPr id="35" name="TextBox 35"/>
            <p:cNvSpPr txBox="1"/>
            <p:nvPr/>
          </p:nvSpPr>
          <p:spPr>
            <a:xfrm>
              <a:off x="2033329" y="1797671"/>
              <a:ext cx="1739196" cy="20251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340"/>
                </a:lnSpc>
              </a:pPr>
              <a:r>
                <a:rPr lang="en-US" sz="957" b="1">
                  <a:solidFill>
                    <a:srgbClr val="28166E"/>
                  </a:solidFill>
                  <a:latin typeface="Lato Bold"/>
                  <a:ea typeface="Lato Bold"/>
                  <a:cs typeface="Lato Bold"/>
                  <a:sym typeface="Lato Bold"/>
                </a:rPr>
                <a:t>Kota Magelang</a:t>
              </a: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662F1B-C326-253B-6743-E036738ECA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2">
            <a:extLst>
              <a:ext uri="{FF2B5EF4-FFF2-40B4-BE49-F238E27FC236}">
                <a16:creationId xmlns:a16="http://schemas.microsoft.com/office/drawing/2014/main" id="{5972761B-0FEA-59C3-0F25-C391D4BE9F82}"/>
              </a:ext>
            </a:extLst>
          </p:cNvPr>
          <p:cNvGrpSpPr/>
          <p:nvPr/>
        </p:nvGrpSpPr>
        <p:grpSpPr>
          <a:xfrm>
            <a:off x="0" y="0"/>
            <a:ext cx="6251518" cy="10287000"/>
            <a:chOff x="0" y="0"/>
            <a:chExt cx="1646490" cy="2709333"/>
          </a:xfrm>
        </p:grpSpPr>
        <p:sp>
          <p:nvSpPr>
            <p:cNvPr id="10" name="Freeform 3">
              <a:extLst>
                <a:ext uri="{FF2B5EF4-FFF2-40B4-BE49-F238E27FC236}">
                  <a16:creationId xmlns:a16="http://schemas.microsoft.com/office/drawing/2014/main" id="{FCF3F5C6-2AE8-DFF7-8A95-2689CA681E32}"/>
                </a:ext>
              </a:extLst>
            </p:cNvPr>
            <p:cNvSpPr/>
            <p:nvPr/>
          </p:nvSpPr>
          <p:spPr>
            <a:xfrm>
              <a:off x="0" y="0"/>
              <a:ext cx="1646490" cy="2709333"/>
            </a:xfrm>
            <a:custGeom>
              <a:avLst/>
              <a:gdLst/>
              <a:ahLst/>
              <a:cxnLst/>
              <a:rect l="l" t="t" r="r" b="b"/>
              <a:pathLst>
                <a:path w="1646490" h="2709333">
                  <a:moveTo>
                    <a:pt x="0" y="0"/>
                  </a:moveTo>
                  <a:lnTo>
                    <a:pt x="1646490" y="0"/>
                  </a:lnTo>
                  <a:lnTo>
                    <a:pt x="1646490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345E4"/>
            </a:solidFill>
          </p:spPr>
        </p:sp>
        <p:sp>
          <p:nvSpPr>
            <p:cNvPr id="11" name="TextBox 4">
              <a:extLst>
                <a:ext uri="{FF2B5EF4-FFF2-40B4-BE49-F238E27FC236}">
                  <a16:creationId xmlns:a16="http://schemas.microsoft.com/office/drawing/2014/main" id="{5CB3E1E6-2C13-9607-14DA-68E980BF8BD8}"/>
                </a:ext>
              </a:extLst>
            </p:cNvPr>
            <p:cNvSpPr txBox="1"/>
            <p:nvPr/>
          </p:nvSpPr>
          <p:spPr>
            <a:xfrm>
              <a:off x="0" y="-38100"/>
              <a:ext cx="1646490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2" name="TextBox 25">
            <a:extLst>
              <a:ext uri="{FF2B5EF4-FFF2-40B4-BE49-F238E27FC236}">
                <a16:creationId xmlns:a16="http://schemas.microsoft.com/office/drawing/2014/main" id="{49D38D2A-6562-566F-9EFD-216004658CF7}"/>
              </a:ext>
            </a:extLst>
          </p:cNvPr>
          <p:cNvSpPr txBox="1"/>
          <p:nvPr/>
        </p:nvSpPr>
        <p:spPr>
          <a:xfrm>
            <a:off x="412118" y="266700"/>
            <a:ext cx="17266281" cy="8271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999"/>
              </a:lnSpc>
            </a:pPr>
            <a:r>
              <a:rPr lang="id-ID" sz="4000" b="1" spc="99" dirty="0">
                <a:latin typeface="Garet Bold"/>
                <a:ea typeface="Garet Bold"/>
                <a:cs typeface="Garet Bold"/>
                <a:sym typeface="Garet Bold"/>
              </a:rPr>
              <a:t>Identifikasi Kebutuhan Pekerjaan Jasa Lainnya</a:t>
            </a:r>
            <a:endParaRPr lang="en-US" sz="4000" b="1" spc="99" dirty="0">
              <a:latin typeface="Garet Bold"/>
              <a:ea typeface="Garet Bold"/>
              <a:cs typeface="Garet Bold"/>
              <a:sym typeface="Garet Bold"/>
            </a:endParaRPr>
          </a:p>
        </p:txBody>
      </p:sp>
      <p:pic>
        <p:nvPicPr>
          <p:cNvPr id="2" name="Image 102">
            <a:extLst>
              <a:ext uri="{FF2B5EF4-FFF2-40B4-BE49-F238E27FC236}">
                <a16:creationId xmlns:a16="http://schemas.microsoft.com/office/drawing/2014/main" id="{CAA796F0-88AB-FB98-22B9-337D40CA936C}"/>
              </a:ext>
            </a:extLst>
          </p:cNvPr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2118" y="1238511"/>
            <a:ext cx="16466181" cy="815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0461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Market Size"/>
          <p:cNvSpPr txBox="1"/>
          <p:nvPr/>
        </p:nvSpPr>
        <p:spPr>
          <a:xfrm>
            <a:off x="896558" y="1136666"/>
            <a:ext cx="10519200" cy="6360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>
              <a:lnSpc>
                <a:spcPct val="90000"/>
              </a:lnSpc>
              <a:defRPr sz="10000">
                <a:solidFill>
                  <a:schemeClr val="accent5">
                    <a:hueOff val="9382268"/>
                    <a:satOff val="-27517"/>
                    <a:lumOff val="-42137"/>
                  </a:schemeClr>
                </a:solidFill>
                <a:latin typeface="+mn-lt"/>
                <a:ea typeface="+mn-ea"/>
                <a:cs typeface="+mn-cs"/>
                <a:sym typeface="Poppins Bold"/>
              </a:defRPr>
            </a:lvl1pPr>
          </a:lstStyle>
          <a:p>
            <a:r>
              <a:rPr lang="en-ID" sz="4000" b="1" noProof="1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Identifikasi Belanja PBJ</a:t>
            </a:r>
          </a:p>
        </p:txBody>
      </p:sp>
      <p:pic>
        <p:nvPicPr>
          <p:cNvPr id="4" name="Google Shape;696;p49">
            <a:extLst>
              <a:ext uri="{FF2B5EF4-FFF2-40B4-BE49-F238E27FC236}">
                <a16:creationId xmlns:a16="http://schemas.microsoft.com/office/drawing/2014/main" id="{ACEB69CA-A202-5D88-071B-73702C715AD3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41030" y="422635"/>
            <a:ext cx="1457996" cy="103206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694;p49">
            <a:extLst>
              <a:ext uri="{FF2B5EF4-FFF2-40B4-BE49-F238E27FC236}">
                <a16:creationId xmlns:a16="http://schemas.microsoft.com/office/drawing/2014/main" id="{1CD5CFB7-2681-59A3-B7BE-23D82650DD9E}"/>
              </a:ext>
            </a:extLst>
          </p:cNvPr>
          <p:cNvSpPr txBox="1"/>
          <p:nvPr/>
        </p:nvSpPr>
        <p:spPr>
          <a:xfrm>
            <a:off x="2590800" y="822772"/>
            <a:ext cx="7391400" cy="2908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35000"/>
              </a:lnSpc>
              <a:buSzPts val="1600"/>
            </a:pPr>
            <a:r>
              <a:rPr lang="en-US" sz="1400" dirty="0" err="1"/>
              <a:t>Direktorat</a:t>
            </a:r>
            <a:r>
              <a:rPr lang="en-US" sz="1400" dirty="0"/>
              <a:t> </a:t>
            </a:r>
            <a:r>
              <a:rPr lang="en-US" sz="1400" dirty="0" err="1"/>
              <a:t>Perencanaan</a:t>
            </a:r>
            <a:r>
              <a:rPr lang="en-US" sz="1400" dirty="0"/>
              <a:t> </a:t>
            </a:r>
            <a:r>
              <a:rPr lang="en-US" sz="1400" dirty="0" err="1"/>
              <a:t>Transformasi</a:t>
            </a:r>
            <a:r>
              <a:rPr lang="en-US" sz="1400" dirty="0"/>
              <a:t>, </a:t>
            </a:r>
            <a:r>
              <a:rPr lang="en-US" sz="1400" dirty="0" err="1"/>
              <a:t>Pemantauan</a:t>
            </a:r>
            <a:r>
              <a:rPr lang="en-US" sz="1400" dirty="0"/>
              <a:t>, dan </a:t>
            </a:r>
            <a:r>
              <a:rPr lang="en-US" sz="1400" dirty="0" err="1"/>
              <a:t>Evaluasi</a:t>
            </a:r>
            <a:r>
              <a:rPr lang="en-US" sz="1400" dirty="0"/>
              <a:t> </a:t>
            </a:r>
            <a:r>
              <a:rPr lang="en-US" sz="1400" dirty="0" err="1"/>
              <a:t>Pengadaan</a:t>
            </a:r>
            <a:endParaRPr sz="1400" dirty="0">
              <a:solidFill>
                <a:srgbClr val="222222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6C83085-95A9-29F5-6B7B-6DB757C56AB4}"/>
              </a:ext>
            </a:extLst>
          </p:cNvPr>
          <p:cNvSpPr/>
          <p:nvPr/>
        </p:nvSpPr>
        <p:spPr>
          <a:xfrm>
            <a:off x="941031" y="1943100"/>
            <a:ext cx="16699270" cy="752112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3600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4C55D20-0615-C3F3-A783-C588EA8D0E3B}"/>
              </a:ext>
            </a:extLst>
          </p:cNvPr>
          <p:cNvSpPr/>
          <p:nvPr/>
        </p:nvSpPr>
        <p:spPr>
          <a:xfrm>
            <a:off x="2590800" y="2852514"/>
            <a:ext cx="5702300" cy="5702300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3600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8B4E785-53BE-6C9F-CCD3-B6ED341C4A82}"/>
              </a:ext>
            </a:extLst>
          </p:cNvPr>
          <p:cNvSpPr/>
          <p:nvPr/>
        </p:nvSpPr>
        <p:spPr>
          <a:xfrm>
            <a:off x="7131050" y="2852514"/>
            <a:ext cx="5702300" cy="5702300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36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6860DA-0382-F85A-B4DA-EE4D89F72B4E}"/>
              </a:ext>
            </a:extLst>
          </p:cNvPr>
          <p:cNvSpPr txBox="1"/>
          <p:nvPr/>
        </p:nvSpPr>
        <p:spPr>
          <a:xfrm>
            <a:off x="3721099" y="3277532"/>
            <a:ext cx="3714750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PENYEDIA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</a:rPr>
              <a:t>Pembangunan </a:t>
            </a:r>
            <a:r>
              <a:rPr lang="en-US" sz="2200" dirty="0" err="1">
                <a:solidFill>
                  <a:schemeClr val="bg1"/>
                </a:solidFill>
              </a:rPr>
              <a:t>jalan</a:t>
            </a:r>
            <a:r>
              <a:rPr lang="en-US" sz="2200" dirty="0">
                <a:solidFill>
                  <a:schemeClr val="bg1"/>
                </a:solidFill>
              </a:rPr>
              <a:t>, Gedung, </a:t>
            </a:r>
            <a:r>
              <a:rPr lang="en-US" sz="2200" dirty="0" err="1">
                <a:solidFill>
                  <a:schemeClr val="bg1"/>
                </a:solidFill>
              </a:rPr>
              <a:t>jembatan</a:t>
            </a:r>
            <a:r>
              <a:rPr lang="en-US" sz="2200" dirty="0">
                <a:solidFill>
                  <a:schemeClr val="bg1"/>
                </a:solidFill>
              </a:rPr>
              <a:t>, </a:t>
            </a:r>
            <a:r>
              <a:rPr lang="en-US" sz="2200" dirty="0" err="1">
                <a:solidFill>
                  <a:schemeClr val="bg1"/>
                </a:solidFill>
              </a:rPr>
              <a:t>pagar</a:t>
            </a:r>
            <a:r>
              <a:rPr lang="en-US" sz="2200" dirty="0">
                <a:solidFill>
                  <a:schemeClr val="bg1"/>
                </a:solidFill>
              </a:rPr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chemeClr val="bg1"/>
                </a:solidFill>
              </a:rPr>
              <a:t>Pembelian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peralatan</a:t>
            </a:r>
            <a:r>
              <a:rPr lang="en-US" sz="2200" dirty="0">
                <a:solidFill>
                  <a:schemeClr val="bg1"/>
                </a:solidFill>
              </a:rPr>
              <a:t> dan </a:t>
            </a:r>
            <a:r>
              <a:rPr lang="en-US" sz="2200" dirty="0" err="1">
                <a:solidFill>
                  <a:schemeClr val="bg1"/>
                </a:solidFill>
              </a:rPr>
              <a:t>mesin</a:t>
            </a:r>
            <a:r>
              <a:rPr lang="en-US" sz="2200" dirty="0">
                <a:solidFill>
                  <a:schemeClr val="bg1"/>
                </a:solidFill>
              </a:rPr>
              <a:t>, ATK, </a:t>
            </a:r>
            <a:r>
              <a:rPr lang="en-US" sz="2200" dirty="0" err="1">
                <a:solidFill>
                  <a:schemeClr val="bg1"/>
                </a:solidFill>
              </a:rPr>
              <a:t>konsumsi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rapat</a:t>
            </a:r>
            <a:r>
              <a:rPr lang="en-US" sz="2200" dirty="0">
                <a:solidFill>
                  <a:schemeClr val="bg1"/>
                </a:solidFill>
              </a:rPr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</a:rPr>
              <a:t>Sewa </a:t>
            </a:r>
            <a:r>
              <a:rPr lang="en-US" sz="2200" dirty="0" err="1">
                <a:solidFill>
                  <a:schemeClr val="bg1"/>
                </a:solidFill>
              </a:rPr>
              <a:t>kendaraan</a:t>
            </a:r>
            <a:r>
              <a:rPr lang="en-US" sz="2200" dirty="0">
                <a:solidFill>
                  <a:schemeClr val="bg1"/>
                </a:solidFill>
              </a:rPr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chemeClr val="bg1"/>
                </a:solidFill>
              </a:rPr>
              <a:t>Langganan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daya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lsitrik</a:t>
            </a:r>
            <a:r>
              <a:rPr lang="en-US" sz="2200" dirty="0">
                <a:solidFill>
                  <a:schemeClr val="bg1"/>
                </a:solidFill>
              </a:rPr>
              <a:t>, </a:t>
            </a:r>
            <a:r>
              <a:rPr lang="en-US" sz="2200" dirty="0" err="1">
                <a:solidFill>
                  <a:schemeClr val="bg1"/>
                </a:solidFill>
              </a:rPr>
              <a:t>telepon</a:t>
            </a:r>
            <a:r>
              <a:rPr lang="en-US" sz="2200" dirty="0">
                <a:solidFill>
                  <a:schemeClr val="bg1"/>
                </a:solidFill>
              </a:rPr>
              <a:t>, internet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chemeClr val="bg1"/>
                </a:solidFill>
              </a:rPr>
              <a:t>Perjalanan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dinas</a:t>
            </a:r>
            <a:endParaRPr lang="en-US" sz="22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chemeClr val="bg1"/>
                </a:solidFill>
              </a:rPr>
              <a:t>Pemeliharaan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jaaln</a:t>
            </a:r>
            <a:endParaRPr lang="en-US" sz="22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chemeClr val="bg1"/>
                </a:solidFill>
              </a:rPr>
              <a:t>Pengembangan</a:t>
            </a:r>
            <a:r>
              <a:rPr lang="en-US" sz="2200" dirty="0">
                <a:solidFill>
                  <a:schemeClr val="bg1"/>
                </a:solidFill>
              </a:rPr>
              <a:t> system, </a:t>
            </a:r>
            <a:r>
              <a:rPr lang="en-US" sz="2200" dirty="0" err="1">
                <a:solidFill>
                  <a:schemeClr val="bg1"/>
                </a:solidFill>
              </a:rPr>
              <a:t>dll</a:t>
            </a:r>
            <a:endParaRPr lang="en-US" sz="2200" dirty="0">
              <a:solidFill>
                <a:schemeClr val="bg1"/>
              </a:solidFill>
            </a:endParaRPr>
          </a:p>
          <a:p>
            <a:endParaRPr lang="en-ID" sz="36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1E42774-2780-ED73-419A-8C586E14208F}"/>
              </a:ext>
            </a:extLst>
          </p:cNvPr>
          <p:cNvSpPr txBox="1"/>
          <p:nvPr/>
        </p:nvSpPr>
        <p:spPr>
          <a:xfrm>
            <a:off x="8705851" y="3277530"/>
            <a:ext cx="3714750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SWAKELOLA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chemeClr val="bg1"/>
                </a:solidFill>
              </a:rPr>
              <a:t>Penyusunan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kajian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dengan</a:t>
            </a:r>
            <a:r>
              <a:rPr lang="en-US" sz="2200" dirty="0">
                <a:solidFill>
                  <a:schemeClr val="bg1"/>
                </a:solidFill>
              </a:rPr>
              <a:t> PTN, </a:t>
            </a:r>
            <a:r>
              <a:rPr lang="en-US" sz="2200" dirty="0" err="1">
                <a:solidFill>
                  <a:schemeClr val="bg1"/>
                </a:solidFill>
              </a:rPr>
              <a:t>Ormas</a:t>
            </a:r>
            <a:r>
              <a:rPr lang="en-US" sz="2200" dirty="0">
                <a:solidFill>
                  <a:schemeClr val="bg1"/>
                </a:solidFill>
              </a:rPr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chemeClr val="bg1"/>
                </a:solidFill>
              </a:rPr>
              <a:t>Kegiatan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penyuluhan</a:t>
            </a:r>
            <a:r>
              <a:rPr lang="en-US" sz="2200" dirty="0">
                <a:solidFill>
                  <a:schemeClr val="bg1"/>
                </a:solidFill>
              </a:rPr>
              <a:t>, </a:t>
            </a:r>
            <a:r>
              <a:rPr lang="en-US" sz="2200" dirty="0" err="1">
                <a:solidFill>
                  <a:schemeClr val="bg1"/>
                </a:solidFill>
              </a:rPr>
              <a:t>pendampingan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kepada</a:t>
            </a:r>
            <a:r>
              <a:rPr lang="en-US" sz="2200" dirty="0">
                <a:solidFill>
                  <a:schemeClr val="bg1"/>
                </a:solidFill>
              </a:rPr>
              <a:t> Masyarakat;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chemeClr val="bg1"/>
                </a:solidFill>
              </a:rPr>
              <a:t>Kegiatan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dengan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kelompok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masyarakat</a:t>
            </a:r>
            <a:endParaRPr lang="en-US" sz="2200" dirty="0">
              <a:solidFill>
                <a:schemeClr val="bg1"/>
              </a:solidFill>
            </a:endParaRPr>
          </a:p>
          <a:p>
            <a:endParaRPr lang="en-ID" sz="3600" dirty="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1DC2596-C81B-CE17-0EFB-DDE3784ABA26}"/>
              </a:ext>
            </a:extLst>
          </p:cNvPr>
          <p:cNvSpPr/>
          <p:nvPr/>
        </p:nvSpPr>
        <p:spPr>
          <a:xfrm>
            <a:off x="5840176" y="2123105"/>
            <a:ext cx="3913379" cy="738664"/>
          </a:xfrm>
          <a:prstGeom prst="rect">
            <a:avLst/>
          </a:prstGeom>
          <a:noFill/>
        </p:spPr>
        <p:txBody>
          <a:bodyPr wrap="none" lIns="182880" tIns="91440" rIns="182880" bIns="91440">
            <a:spAutoFit/>
          </a:bodyPr>
          <a:lstStyle/>
          <a:p>
            <a:pPr algn="ctr"/>
            <a:r>
              <a:rPr lang="en-US" sz="36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Belanja</a:t>
            </a:r>
            <a:r>
              <a:rPr lang="en-US" sz="36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6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Pengadaan</a:t>
            </a:r>
            <a:endParaRPr lang="en-US" sz="108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DDAF79C-156E-CFCA-0B61-C5FD0360DA57}"/>
              </a:ext>
            </a:extLst>
          </p:cNvPr>
          <p:cNvSpPr txBox="1"/>
          <p:nvPr/>
        </p:nvSpPr>
        <p:spPr>
          <a:xfrm>
            <a:off x="5816601" y="8606107"/>
            <a:ext cx="507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>
                <a:solidFill>
                  <a:schemeClr val="bg1"/>
                </a:solidFill>
              </a:rPr>
              <a:t>Penyedia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dalam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swakelola</a:t>
            </a:r>
            <a:endParaRPr lang="en-ID" sz="3600" dirty="0">
              <a:solidFill>
                <a:schemeClr val="bg1"/>
              </a:solidFill>
            </a:endParaRPr>
          </a:p>
        </p:txBody>
      </p:sp>
      <p:sp>
        <p:nvSpPr>
          <p:cNvPr id="14" name="Right Arrow 29">
            <a:extLst>
              <a:ext uri="{FF2B5EF4-FFF2-40B4-BE49-F238E27FC236}">
                <a16:creationId xmlns:a16="http://schemas.microsoft.com/office/drawing/2014/main" id="{830EE235-82CB-332E-D7DA-FAB2037446A0}"/>
              </a:ext>
            </a:extLst>
          </p:cNvPr>
          <p:cNvSpPr/>
          <p:nvPr/>
        </p:nvSpPr>
        <p:spPr>
          <a:xfrm rot="5400000">
            <a:off x="6180987" y="6796066"/>
            <a:ext cx="3014234" cy="503272"/>
          </a:xfrm>
          <a:prstGeom prst="rightArrow">
            <a:avLst/>
          </a:prstGeom>
          <a:solidFill>
            <a:srgbClr val="F1494F"/>
          </a:solidFill>
          <a:ln>
            <a:solidFill>
              <a:srgbClr val="F149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FFA2B5C-65DF-EF1A-EF68-7CBDE3ADE26F}"/>
              </a:ext>
            </a:extLst>
          </p:cNvPr>
          <p:cNvSpPr/>
          <p:nvPr/>
        </p:nvSpPr>
        <p:spPr>
          <a:xfrm>
            <a:off x="13500100" y="1943100"/>
            <a:ext cx="4140200" cy="752112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360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2DC1FB6-C219-D7FC-D75F-954284E5C762}"/>
              </a:ext>
            </a:extLst>
          </p:cNvPr>
          <p:cNvSpPr/>
          <p:nvPr/>
        </p:nvSpPr>
        <p:spPr>
          <a:xfrm>
            <a:off x="13856625" y="2123105"/>
            <a:ext cx="3315458" cy="1292662"/>
          </a:xfrm>
          <a:prstGeom prst="rect">
            <a:avLst/>
          </a:prstGeom>
          <a:noFill/>
        </p:spPr>
        <p:txBody>
          <a:bodyPr wrap="none" lIns="182880" tIns="91440" rIns="182880" bIns="91440">
            <a:spAutoFit/>
          </a:bodyPr>
          <a:lstStyle/>
          <a:p>
            <a:pPr algn="ctr"/>
            <a:r>
              <a:rPr lang="en-US" sz="36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Non </a:t>
            </a:r>
            <a:r>
              <a:rPr lang="en-US" sz="36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Pengadaan</a:t>
            </a:r>
            <a:endParaRPr lang="en-US" sz="36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en-US" sz="36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(NP)</a:t>
            </a:r>
            <a:endParaRPr lang="en-US" sz="108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AD36C3E-D682-8EDA-22C4-F274C32A8870}"/>
              </a:ext>
            </a:extLst>
          </p:cNvPr>
          <p:cNvSpPr txBox="1"/>
          <p:nvPr/>
        </p:nvSpPr>
        <p:spPr>
          <a:xfrm>
            <a:off x="13632221" y="3634972"/>
            <a:ext cx="3714750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chemeClr val="bg1"/>
                </a:solidFill>
              </a:rPr>
              <a:t>Hibah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dalam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bentuk</a:t>
            </a:r>
            <a:r>
              <a:rPr lang="en-US" sz="2200" dirty="0">
                <a:solidFill>
                  <a:schemeClr val="bg1"/>
                </a:solidFill>
              </a:rPr>
              <a:t> uang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chemeClr val="bg1"/>
                </a:solidFill>
              </a:rPr>
              <a:t>Bantuan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operasional</a:t>
            </a:r>
            <a:r>
              <a:rPr lang="en-US" sz="2200" dirty="0">
                <a:solidFill>
                  <a:schemeClr val="bg1"/>
                </a:solidFill>
              </a:rPr>
              <a:t>/</a:t>
            </a:r>
            <a:r>
              <a:rPr lang="en-US" sz="2200" dirty="0" err="1">
                <a:solidFill>
                  <a:schemeClr val="bg1"/>
                </a:solidFill>
              </a:rPr>
              <a:t>sosial</a:t>
            </a:r>
            <a:r>
              <a:rPr lang="en-US" sz="2200" dirty="0">
                <a:solidFill>
                  <a:schemeClr val="bg1"/>
                </a:solidFill>
              </a:rPr>
              <a:t> dan lain-lain </a:t>
            </a:r>
            <a:r>
              <a:rPr lang="en-US" sz="2200" dirty="0" err="1">
                <a:solidFill>
                  <a:schemeClr val="bg1"/>
                </a:solidFill>
              </a:rPr>
              <a:t>dalam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bentuk</a:t>
            </a:r>
            <a:r>
              <a:rPr lang="en-US" sz="2200" dirty="0">
                <a:solidFill>
                  <a:schemeClr val="bg1"/>
                </a:solidFill>
              </a:rPr>
              <a:t> uang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chemeClr val="bg1"/>
                </a:solidFill>
              </a:rPr>
              <a:t>Pengadaan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tanah</a:t>
            </a:r>
            <a:endParaRPr lang="en-US" sz="2200" dirty="0">
              <a:solidFill>
                <a:schemeClr val="bg1"/>
              </a:solidFill>
            </a:endParaRPr>
          </a:p>
          <a:p>
            <a:endParaRPr lang="en-ID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762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4D4681-E438-CB7A-F9BD-B0D3011217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DD518013-7988-036A-A45B-3F50814BD5F1}"/>
              </a:ext>
            </a:extLst>
          </p:cNvPr>
          <p:cNvGrpSpPr/>
          <p:nvPr/>
        </p:nvGrpSpPr>
        <p:grpSpPr>
          <a:xfrm>
            <a:off x="11842469" y="0"/>
            <a:ext cx="5416831" cy="12022429"/>
            <a:chOff x="0" y="0"/>
            <a:chExt cx="2858770" cy="634492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64BA8FD7-2D95-0B61-EA35-C880C2A03D49}"/>
                </a:ext>
              </a:extLst>
            </p:cNvPr>
            <p:cNvSpPr/>
            <p:nvPr/>
          </p:nvSpPr>
          <p:spPr>
            <a:xfrm>
              <a:off x="0" y="0"/>
              <a:ext cx="2858770" cy="6344920"/>
            </a:xfrm>
            <a:custGeom>
              <a:avLst/>
              <a:gdLst/>
              <a:ahLst/>
              <a:cxnLst/>
              <a:rect l="l" t="t" r="r" b="b"/>
              <a:pathLst>
                <a:path w="2858770" h="6344920">
                  <a:moveTo>
                    <a:pt x="1827530" y="6344920"/>
                  </a:moveTo>
                  <a:lnTo>
                    <a:pt x="0" y="6344920"/>
                  </a:lnTo>
                  <a:lnTo>
                    <a:pt x="0" y="1031240"/>
                  </a:lnTo>
                  <a:cubicBezTo>
                    <a:pt x="0" y="461010"/>
                    <a:pt x="461010" y="0"/>
                    <a:pt x="1031240" y="0"/>
                  </a:cubicBezTo>
                  <a:lnTo>
                    <a:pt x="2858770" y="0"/>
                  </a:lnTo>
                  <a:lnTo>
                    <a:pt x="2858770" y="5313680"/>
                  </a:lnTo>
                  <a:cubicBezTo>
                    <a:pt x="2858770" y="5883910"/>
                    <a:pt x="2397760" y="6344920"/>
                    <a:pt x="1827530" y="6344920"/>
                  </a:cubicBezTo>
                  <a:close/>
                </a:path>
              </a:pathLst>
            </a:custGeom>
            <a:blipFill>
              <a:blip r:embed="rId2"/>
              <a:stretch>
                <a:fillRect l="-103496" r="-129630"/>
              </a:stretch>
            </a:blipFill>
          </p:spPr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ED8C4348-9459-CA20-5CAA-2DCBD9F1BE36}"/>
              </a:ext>
            </a:extLst>
          </p:cNvPr>
          <p:cNvGrpSpPr/>
          <p:nvPr/>
        </p:nvGrpSpPr>
        <p:grpSpPr>
          <a:xfrm>
            <a:off x="17259300" y="7109187"/>
            <a:ext cx="1028700" cy="3177813"/>
            <a:chOff x="0" y="0"/>
            <a:chExt cx="812800" cy="2510865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6B4B612B-C06D-08FB-8251-66EB33740126}"/>
                </a:ext>
              </a:extLst>
            </p:cNvPr>
            <p:cNvSpPr/>
            <p:nvPr/>
          </p:nvSpPr>
          <p:spPr>
            <a:xfrm>
              <a:off x="0" y="0"/>
              <a:ext cx="812800" cy="2510865"/>
            </a:xfrm>
            <a:custGeom>
              <a:avLst/>
              <a:gdLst/>
              <a:ahLst/>
              <a:cxnLst/>
              <a:rect l="l" t="t" r="r" b="b"/>
              <a:pathLst>
                <a:path w="812800" h="2510865">
                  <a:moveTo>
                    <a:pt x="0" y="0"/>
                  </a:moveTo>
                  <a:lnTo>
                    <a:pt x="812800" y="0"/>
                  </a:lnTo>
                  <a:lnTo>
                    <a:pt x="812800" y="2510865"/>
                  </a:lnTo>
                  <a:lnTo>
                    <a:pt x="0" y="2510865"/>
                  </a:lnTo>
                  <a:close/>
                </a:path>
              </a:pathLst>
            </a:custGeom>
            <a:solidFill>
              <a:srgbClr val="0345E4"/>
            </a:solidFill>
          </p:spPr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99C23CF5-371B-0427-27CD-156572FFB236}"/>
                </a:ext>
              </a:extLst>
            </p:cNvPr>
            <p:cNvSpPr txBox="1"/>
            <p:nvPr/>
          </p:nvSpPr>
          <p:spPr>
            <a:xfrm>
              <a:off x="0" y="-38100"/>
              <a:ext cx="812800" cy="25489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" name="Group 7">
            <a:extLst>
              <a:ext uri="{FF2B5EF4-FFF2-40B4-BE49-F238E27FC236}">
                <a16:creationId xmlns:a16="http://schemas.microsoft.com/office/drawing/2014/main" id="{FFFFD4A4-345C-E47F-6039-1FD0E9BBBCEC}"/>
              </a:ext>
            </a:extLst>
          </p:cNvPr>
          <p:cNvGrpSpPr/>
          <p:nvPr/>
        </p:nvGrpSpPr>
        <p:grpSpPr>
          <a:xfrm>
            <a:off x="0" y="7109187"/>
            <a:ext cx="11842469" cy="3177813"/>
            <a:chOff x="0" y="0"/>
            <a:chExt cx="9357013" cy="2510865"/>
          </a:xfrm>
        </p:grpSpPr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475BADB5-C797-04BF-B504-E44D5D478DA3}"/>
                </a:ext>
              </a:extLst>
            </p:cNvPr>
            <p:cNvSpPr/>
            <p:nvPr/>
          </p:nvSpPr>
          <p:spPr>
            <a:xfrm>
              <a:off x="0" y="0"/>
              <a:ext cx="9357013" cy="2510865"/>
            </a:xfrm>
            <a:custGeom>
              <a:avLst/>
              <a:gdLst/>
              <a:ahLst/>
              <a:cxnLst/>
              <a:rect l="l" t="t" r="r" b="b"/>
              <a:pathLst>
                <a:path w="9357013" h="2510865">
                  <a:moveTo>
                    <a:pt x="0" y="0"/>
                  </a:moveTo>
                  <a:lnTo>
                    <a:pt x="9357013" y="0"/>
                  </a:lnTo>
                  <a:lnTo>
                    <a:pt x="9357013" y="2510865"/>
                  </a:lnTo>
                  <a:lnTo>
                    <a:pt x="0" y="2510865"/>
                  </a:lnTo>
                  <a:close/>
                </a:path>
              </a:pathLst>
            </a:custGeom>
            <a:solidFill>
              <a:srgbClr val="F6F6F6"/>
            </a:solidFill>
          </p:spPr>
        </p:sp>
        <p:sp>
          <p:nvSpPr>
            <p:cNvPr id="9" name="TextBox 9">
              <a:extLst>
                <a:ext uri="{FF2B5EF4-FFF2-40B4-BE49-F238E27FC236}">
                  <a16:creationId xmlns:a16="http://schemas.microsoft.com/office/drawing/2014/main" id="{A574FCDA-A0C6-3260-E774-993FDE221DCC}"/>
                </a:ext>
              </a:extLst>
            </p:cNvPr>
            <p:cNvSpPr txBox="1"/>
            <p:nvPr/>
          </p:nvSpPr>
          <p:spPr>
            <a:xfrm>
              <a:off x="0" y="-38100"/>
              <a:ext cx="9357013" cy="25489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0" name="Group 10">
            <a:extLst>
              <a:ext uri="{FF2B5EF4-FFF2-40B4-BE49-F238E27FC236}">
                <a16:creationId xmlns:a16="http://schemas.microsoft.com/office/drawing/2014/main" id="{3E3256D7-E8E6-C2F2-939A-02D3CC117015}"/>
              </a:ext>
            </a:extLst>
          </p:cNvPr>
          <p:cNvGrpSpPr/>
          <p:nvPr/>
        </p:nvGrpSpPr>
        <p:grpSpPr>
          <a:xfrm>
            <a:off x="17259300" y="0"/>
            <a:ext cx="1028700" cy="1028700"/>
            <a:chOff x="0" y="0"/>
            <a:chExt cx="812800" cy="812800"/>
          </a:xfrm>
        </p:grpSpPr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85FFB128-3992-D2E6-9C45-4F8AE2E05711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0" y="0"/>
                  </a:moveTo>
                  <a:lnTo>
                    <a:pt x="812800" y="0"/>
                  </a:lnTo>
                  <a:lnTo>
                    <a:pt x="812800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0345E4"/>
            </a:solidFill>
          </p:spPr>
        </p:sp>
        <p:sp>
          <p:nvSpPr>
            <p:cNvPr id="12" name="TextBox 12">
              <a:extLst>
                <a:ext uri="{FF2B5EF4-FFF2-40B4-BE49-F238E27FC236}">
                  <a16:creationId xmlns:a16="http://schemas.microsoft.com/office/drawing/2014/main" id="{CA2EB223-084E-B9E7-D8ED-DA355A846BB4}"/>
                </a:ext>
              </a:extLst>
            </p:cNvPr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3" name="Group 13">
            <a:extLst>
              <a:ext uri="{FF2B5EF4-FFF2-40B4-BE49-F238E27FC236}">
                <a16:creationId xmlns:a16="http://schemas.microsoft.com/office/drawing/2014/main" id="{B55202FD-74EB-7A7A-EFDC-4A9EB2326859}"/>
              </a:ext>
            </a:extLst>
          </p:cNvPr>
          <p:cNvGrpSpPr/>
          <p:nvPr/>
        </p:nvGrpSpPr>
        <p:grpSpPr>
          <a:xfrm>
            <a:off x="-609914" y="0"/>
            <a:ext cx="1694792" cy="10287000"/>
            <a:chOff x="0" y="0"/>
            <a:chExt cx="446365" cy="2709333"/>
          </a:xfrm>
        </p:grpSpPr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id="{329C0AF9-0B33-E1C5-F215-D9D2F13FED21}"/>
                </a:ext>
              </a:extLst>
            </p:cNvPr>
            <p:cNvSpPr/>
            <p:nvPr/>
          </p:nvSpPr>
          <p:spPr>
            <a:xfrm>
              <a:off x="0" y="0"/>
              <a:ext cx="446365" cy="2709333"/>
            </a:xfrm>
            <a:custGeom>
              <a:avLst/>
              <a:gdLst/>
              <a:ahLst/>
              <a:cxnLst/>
              <a:rect l="l" t="t" r="r" b="b"/>
              <a:pathLst>
                <a:path w="446365" h="2709333">
                  <a:moveTo>
                    <a:pt x="223183" y="0"/>
                  </a:moveTo>
                  <a:lnTo>
                    <a:pt x="223183" y="0"/>
                  </a:lnTo>
                  <a:cubicBezTo>
                    <a:pt x="282374" y="0"/>
                    <a:pt x="339142" y="23514"/>
                    <a:pt x="380996" y="65369"/>
                  </a:cubicBezTo>
                  <a:cubicBezTo>
                    <a:pt x="422851" y="107224"/>
                    <a:pt x="446365" y="163991"/>
                    <a:pt x="446365" y="223183"/>
                  </a:cubicBezTo>
                  <a:lnTo>
                    <a:pt x="446365" y="2486151"/>
                  </a:lnTo>
                  <a:cubicBezTo>
                    <a:pt x="446365" y="2609411"/>
                    <a:pt x="346443" y="2709333"/>
                    <a:pt x="223183" y="2709333"/>
                  </a:cubicBezTo>
                  <a:lnTo>
                    <a:pt x="223183" y="2709333"/>
                  </a:lnTo>
                  <a:cubicBezTo>
                    <a:pt x="99922" y="2709333"/>
                    <a:pt x="0" y="2609411"/>
                    <a:pt x="0" y="2486151"/>
                  </a:cubicBezTo>
                  <a:lnTo>
                    <a:pt x="0" y="223183"/>
                  </a:lnTo>
                  <a:cubicBezTo>
                    <a:pt x="0" y="99922"/>
                    <a:pt x="99922" y="0"/>
                    <a:pt x="223183" y="0"/>
                  </a:cubicBezTo>
                  <a:close/>
                </a:path>
              </a:pathLst>
            </a:custGeom>
            <a:solidFill>
              <a:srgbClr val="0345E4"/>
            </a:solidFill>
          </p:spPr>
        </p:sp>
        <p:sp>
          <p:nvSpPr>
            <p:cNvPr id="15" name="TextBox 15">
              <a:extLst>
                <a:ext uri="{FF2B5EF4-FFF2-40B4-BE49-F238E27FC236}">
                  <a16:creationId xmlns:a16="http://schemas.microsoft.com/office/drawing/2014/main" id="{265025FD-F142-334C-01DC-D2BB1216EDBC}"/>
                </a:ext>
              </a:extLst>
            </p:cNvPr>
            <p:cNvSpPr txBox="1"/>
            <p:nvPr/>
          </p:nvSpPr>
          <p:spPr>
            <a:xfrm>
              <a:off x="0" y="-38100"/>
              <a:ext cx="446365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6" name="Group 16">
            <a:extLst>
              <a:ext uri="{FF2B5EF4-FFF2-40B4-BE49-F238E27FC236}">
                <a16:creationId xmlns:a16="http://schemas.microsoft.com/office/drawing/2014/main" id="{BDA0CF64-B5C7-F47D-02F5-3CE54E702804}"/>
              </a:ext>
            </a:extLst>
          </p:cNvPr>
          <p:cNvGrpSpPr/>
          <p:nvPr/>
        </p:nvGrpSpPr>
        <p:grpSpPr>
          <a:xfrm>
            <a:off x="1624423" y="5465412"/>
            <a:ext cx="4176257" cy="545802"/>
            <a:chOff x="0" y="0"/>
            <a:chExt cx="1099919" cy="143750"/>
          </a:xfrm>
        </p:grpSpPr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B7ABDBBC-A1E2-CF7F-F911-562D76F834E7}"/>
                </a:ext>
              </a:extLst>
            </p:cNvPr>
            <p:cNvSpPr/>
            <p:nvPr/>
          </p:nvSpPr>
          <p:spPr>
            <a:xfrm>
              <a:off x="0" y="0"/>
              <a:ext cx="1099919" cy="143750"/>
            </a:xfrm>
            <a:custGeom>
              <a:avLst/>
              <a:gdLst/>
              <a:ahLst/>
              <a:cxnLst/>
              <a:rect l="l" t="t" r="r" b="b"/>
              <a:pathLst>
                <a:path w="1099919" h="143750">
                  <a:moveTo>
                    <a:pt x="71875" y="0"/>
                  </a:moveTo>
                  <a:lnTo>
                    <a:pt x="1028044" y="0"/>
                  </a:lnTo>
                  <a:cubicBezTo>
                    <a:pt x="1067740" y="0"/>
                    <a:pt x="1099919" y="32180"/>
                    <a:pt x="1099919" y="71875"/>
                  </a:cubicBezTo>
                  <a:lnTo>
                    <a:pt x="1099919" y="71875"/>
                  </a:lnTo>
                  <a:cubicBezTo>
                    <a:pt x="1099919" y="90938"/>
                    <a:pt x="1092347" y="109219"/>
                    <a:pt x="1078868" y="122699"/>
                  </a:cubicBezTo>
                  <a:cubicBezTo>
                    <a:pt x="1065389" y="136178"/>
                    <a:pt x="1047107" y="143750"/>
                    <a:pt x="1028044" y="143750"/>
                  </a:cubicBezTo>
                  <a:lnTo>
                    <a:pt x="71875" y="143750"/>
                  </a:lnTo>
                  <a:cubicBezTo>
                    <a:pt x="52813" y="143750"/>
                    <a:pt x="34531" y="136178"/>
                    <a:pt x="21052" y="122699"/>
                  </a:cubicBezTo>
                  <a:cubicBezTo>
                    <a:pt x="7573" y="109219"/>
                    <a:pt x="0" y="90938"/>
                    <a:pt x="0" y="71875"/>
                  </a:cubicBezTo>
                  <a:lnTo>
                    <a:pt x="0" y="71875"/>
                  </a:lnTo>
                  <a:cubicBezTo>
                    <a:pt x="0" y="52813"/>
                    <a:pt x="7573" y="34531"/>
                    <a:pt x="21052" y="21052"/>
                  </a:cubicBezTo>
                  <a:cubicBezTo>
                    <a:pt x="34531" y="7573"/>
                    <a:pt x="52813" y="0"/>
                    <a:pt x="71875" y="0"/>
                  </a:cubicBezTo>
                  <a:close/>
                </a:path>
              </a:pathLst>
            </a:custGeom>
            <a:solidFill>
              <a:srgbClr val="0345E4"/>
            </a:solidFill>
          </p:spPr>
        </p:sp>
        <p:sp>
          <p:nvSpPr>
            <p:cNvPr id="18" name="TextBox 18">
              <a:extLst>
                <a:ext uri="{FF2B5EF4-FFF2-40B4-BE49-F238E27FC236}">
                  <a16:creationId xmlns:a16="http://schemas.microsoft.com/office/drawing/2014/main" id="{CAF366E7-A516-4DD8-A9B5-709C400B8E7E}"/>
                </a:ext>
              </a:extLst>
            </p:cNvPr>
            <p:cNvSpPr txBox="1"/>
            <p:nvPr/>
          </p:nvSpPr>
          <p:spPr>
            <a:xfrm>
              <a:off x="0" y="-28575"/>
              <a:ext cx="1099919" cy="172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r>
                <a:rPr lang="id-ID" sz="1899" dirty="0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5 </a:t>
              </a:r>
              <a:r>
                <a:rPr lang="en-US" sz="1899" dirty="0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December 202</a:t>
              </a:r>
              <a:r>
                <a:rPr lang="id-ID" sz="1899" dirty="0">
                  <a:solidFill>
                    <a:srgbClr val="FFFFFF"/>
                  </a:solidFill>
                  <a:latin typeface="Garet"/>
                  <a:ea typeface="Garet"/>
                  <a:cs typeface="Garet"/>
                  <a:sym typeface="Garet"/>
                </a:rPr>
                <a:t>5</a:t>
              </a:r>
              <a:endParaRPr lang="en-US" sz="1899" dirty="0">
                <a:solidFill>
                  <a:srgbClr val="FFFFFF"/>
                </a:solidFill>
                <a:latin typeface="Garet"/>
                <a:ea typeface="Garet"/>
                <a:cs typeface="Garet"/>
                <a:sym typeface="Garet"/>
              </a:endParaRPr>
            </a:p>
          </p:txBody>
        </p:sp>
      </p:grpSp>
      <p:grpSp>
        <p:nvGrpSpPr>
          <p:cNvPr id="19" name="Group 19">
            <a:extLst>
              <a:ext uri="{FF2B5EF4-FFF2-40B4-BE49-F238E27FC236}">
                <a16:creationId xmlns:a16="http://schemas.microsoft.com/office/drawing/2014/main" id="{D495544B-D201-EF05-9151-7F3C1B2328DD}"/>
              </a:ext>
            </a:extLst>
          </p:cNvPr>
          <p:cNvGrpSpPr/>
          <p:nvPr/>
        </p:nvGrpSpPr>
        <p:grpSpPr>
          <a:xfrm>
            <a:off x="10853887" y="786854"/>
            <a:ext cx="1977164" cy="1977164"/>
            <a:chOff x="0" y="0"/>
            <a:chExt cx="812800" cy="812800"/>
          </a:xfrm>
        </p:grpSpPr>
        <p:sp>
          <p:nvSpPr>
            <p:cNvPr id="20" name="Freeform 20">
              <a:extLst>
                <a:ext uri="{FF2B5EF4-FFF2-40B4-BE49-F238E27FC236}">
                  <a16:creationId xmlns:a16="http://schemas.microsoft.com/office/drawing/2014/main" id="{E536096B-4E6B-E14D-CE84-B1B9E749595B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199699" y="0"/>
                  </a:moveTo>
                  <a:lnTo>
                    <a:pt x="613101" y="0"/>
                  </a:lnTo>
                  <a:cubicBezTo>
                    <a:pt x="666064" y="0"/>
                    <a:pt x="716859" y="21040"/>
                    <a:pt x="754309" y="58491"/>
                  </a:cubicBezTo>
                  <a:cubicBezTo>
                    <a:pt x="791760" y="95941"/>
                    <a:pt x="812800" y="146736"/>
                    <a:pt x="812800" y="199699"/>
                  </a:cubicBezTo>
                  <a:lnTo>
                    <a:pt x="812800" y="613101"/>
                  </a:lnTo>
                  <a:cubicBezTo>
                    <a:pt x="812800" y="666064"/>
                    <a:pt x="791760" y="716859"/>
                    <a:pt x="754309" y="754309"/>
                  </a:cubicBezTo>
                  <a:cubicBezTo>
                    <a:pt x="716859" y="791760"/>
                    <a:pt x="666064" y="812800"/>
                    <a:pt x="613101" y="812800"/>
                  </a:cubicBezTo>
                  <a:lnTo>
                    <a:pt x="199699" y="812800"/>
                  </a:lnTo>
                  <a:cubicBezTo>
                    <a:pt x="146736" y="812800"/>
                    <a:pt x="95941" y="791760"/>
                    <a:pt x="58491" y="754309"/>
                  </a:cubicBezTo>
                  <a:cubicBezTo>
                    <a:pt x="21040" y="716859"/>
                    <a:pt x="0" y="666064"/>
                    <a:pt x="0" y="613101"/>
                  </a:cubicBezTo>
                  <a:lnTo>
                    <a:pt x="0" y="199699"/>
                  </a:lnTo>
                  <a:cubicBezTo>
                    <a:pt x="0" y="146736"/>
                    <a:pt x="21040" y="95941"/>
                    <a:pt x="58491" y="58491"/>
                  </a:cubicBezTo>
                  <a:cubicBezTo>
                    <a:pt x="95941" y="21040"/>
                    <a:pt x="146736" y="0"/>
                    <a:pt x="199699" y="0"/>
                  </a:cubicBezTo>
                  <a:close/>
                </a:path>
              </a:pathLst>
            </a:custGeom>
            <a:solidFill>
              <a:srgbClr val="0345E4">
                <a:alpha val="29804"/>
              </a:srgbClr>
            </a:solidFill>
          </p:spPr>
        </p:sp>
        <p:sp>
          <p:nvSpPr>
            <p:cNvPr id="21" name="TextBox 21">
              <a:extLst>
                <a:ext uri="{FF2B5EF4-FFF2-40B4-BE49-F238E27FC236}">
                  <a16:creationId xmlns:a16="http://schemas.microsoft.com/office/drawing/2014/main" id="{3D7FDEDA-00FC-8395-3BDA-BB7B6227A64C}"/>
                </a:ext>
              </a:extLst>
            </p:cNvPr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4" name="TextBox 24">
            <a:extLst>
              <a:ext uri="{FF2B5EF4-FFF2-40B4-BE49-F238E27FC236}">
                <a16:creationId xmlns:a16="http://schemas.microsoft.com/office/drawing/2014/main" id="{34FAC7E6-742A-1044-8169-B7DF12A04A8F}"/>
              </a:ext>
            </a:extLst>
          </p:cNvPr>
          <p:cNvSpPr txBox="1"/>
          <p:nvPr/>
        </p:nvSpPr>
        <p:spPr>
          <a:xfrm>
            <a:off x="1653503" y="4648200"/>
            <a:ext cx="8766566" cy="5193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199"/>
              </a:lnSpc>
            </a:pPr>
            <a:r>
              <a:rPr lang="id-ID" sz="2999" spc="299" dirty="0">
                <a:solidFill>
                  <a:srgbClr val="000000"/>
                </a:solidFill>
                <a:latin typeface="Garet"/>
                <a:ea typeface="Garet"/>
                <a:cs typeface="Garet"/>
                <a:sym typeface="Garet"/>
              </a:rPr>
              <a:t>SEMOGA BERMANFAAT</a:t>
            </a:r>
            <a:endParaRPr lang="en-US" sz="2999" spc="299" dirty="0">
              <a:solidFill>
                <a:srgbClr val="000000"/>
              </a:solidFill>
              <a:latin typeface="Garet"/>
              <a:ea typeface="Garet"/>
              <a:cs typeface="Garet"/>
              <a:sym typeface="Garet"/>
            </a:endParaRPr>
          </a:p>
        </p:txBody>
      </p:sp>
      <p:sp>
        <p:nvSpPr>
          <p:cNvPr id="27" name="TextBox 27">
            <a:extLst>
              <a:ext uri="{FF2B5EF4-FFF2-40B4-BE49-F238E27FC236}">
                <a16:creationId xmlns:a16="http://schemas.microsoft.com/office/drawing/2014/main" id="{86DEFC60-9DD8-1196-9C3D-B68D4C036C69}"/>
              </a:ext>
            </a:extLst>
          </p:cNvPr>
          <p:cNvSpPr txBox="1"/>
          <p:nvPr/>
        </p:nvSpPr>
        <p:spPr>
          <a:xfrm>
            <a:off x="1624423" y="3135538"/>
            <a:ext cx="8795646" cy="14927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1960"/>
              </a:lnSpc>
            </a:pPr>
            <a:r>
              <a:rPr lang="id-ID" sz="8800" b="1" dirty="0">
                <a:solidFill>
                  <a:srgbClr val="000000"/>
                </a:solidFill>
                <a:latin typeface="Garet Bold"/>
                <a:ea typeface="Garet Bold"/>
                <a:cs typeface="Garet Bold"/>
                <a:sym typeface="Garet Bold"/>
              </a:rPr>
              <a:t>TERIMA KASIH</a:t>
            </a:r>
            <a:endParaRPr lang="en-US" sz="8800" b="1" dirty="0">
              <a:solidFill>
                <a:srgbClr val="000000"/>
              </a:solidFill>
              <a:latin typeface="Garet Bold"/>
              <a:ea typeface="Garet Bold"/>
              <a:cs typeface="Garet Bold"/>
              <a:sym typeface="Garet Bold"/>
            </a:endParaRPr>
          </a:p>
        </p:txBody>
      </p:sp>
      <p:sp>
        <p:nvSpPr>
          <p:cNvPr id="28" name="Freeform 28">
            <a:extLst>
              <a:ext uri="{FF2B5EF4-FFF2-40B4-BE49-F238E27FC236}">
                <a16:creationId xmlns:a16="http://schemas.microsoft.com/office/drawing/2014/main" id="{A9E27473-43DE-276E-9295-61C539416344}"/>
              </a:ext>
            </a:extLst>
          </p:cNvPr>
          <p:cNvSpPr/>
          <p:nvPr/>
        </p:nvSpPr>
        <p:spPr>
          <a:xfrm>
            <a:off x="1624423" y="8133422"/>
            <a:ext cx="488488" cy="488488"/>
          </a:xfrm>
          <a:custGeom>
            <a:avLst/>
            <a:gdLst/>
            <a:ahLst/>
            <a:cxnLst/>
            <a:rect l="l" t="t" r="r" b="b"/>
            <a:pathLst>
              <a:path w="488488" h="488488">
                <a:moveTo>
                  <a:pt x="0" y="0"/>
                </a:moveTo>
                <a:lnTo>
                  <a:pt x="488488" y="0"/>
                </a:lnTo>
                <a:lnTo>
                  <a:pt x="488488" y="488488"/>
                </a:lnTo>
                <a:lnTo>
                  <a:pt x="0" y="48848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29">
            <a:extLst>
              <a:ext uri="{FF2B5EF4-FFF2-40B4-BE49-F238E27FC236}">
                <a16:creationId xmlns:a16="http://schemas.microsoft.com/office/drawing/2014/main" id="{AB7F5F17-A6CE-E6AD-2318-DEF1BF9BE0A5}"/>
              </a:ext>
            </a:extLst>
          </p:cNvPr>
          <p:cNvSpPr/>
          <p:nvPr/>
        </p:nvSpPr>
        <p:spPr>
          <a:xfrm>
            <a:off x="1624423" y="8769812"/>
            <a:ext cx="488488" cy="488488"/>
          </a:xfrm>
          <a:custGeom>
            <a:avLst/>
            <a:gdLst/>
            <a:ahLst/>
            <a:cxnLst/>
            <a:rect l="l" t="t" r="r" b="b"/>
            <a:pathLst>
              <a:path w="488488" h="488488">
                <a:moveTo>
                  <a:pt x="0" y="0"/>
                </a:moveTo>
                <a:lnTo>
                  <a:pt x="488488" y="0"/>
                </a:lnTo>
                <a:lnTo>
                  <a:pt x="488488" y="488488"/>
                </a:lnTo>
                <a:lnTo>
                  <a:pt x="0" y="48848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30" name="Group 30">
            <a:extLst>
              <a:ext uri="{FF2B5EF4-FFF2-40B4-BE49-F238E27FC236}">
                <a16:creationId xmlns:a16="http://schemas.microsoft.com/office/drawing/2014/main" id="{70680F54-06AD-CFE6-96F3-7C1F2F3A7B2E}"/>
              </a:ext>
            </a:extLst>
          </p:cNvPr>
          <p:cNvGrpSpPr/>
          <p:nvPr/>
        </p:nvGrpSpPr>
        <p:grpSpPr>
          <a:xfrm>
            <a:off x="8484493" y="9014056"/>
            <a:ext cx="2545888" cy="2545888"/>
            <a:chOff x="0" y="0"/>
            <a:chExt cx="812800" cy="812800"/>
          </a:xfrm>
        </p:grpSpPr>
        <p:sp>
          <p:nvSpPr>
            <p:cNvPr id="31" name="Freeform 31">
              <a:extLst>
                <a:ext uri="{FF2B5EF4-FFF2-40B4-BE49-F238E27FC236}">
                  <a16:creationId xmlns:a16="http://schemas.microsoft.com/office/drawing/2014/main" id="{B2E5FF57-4FFC-FA8D-F40A-A6E053882EDF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0" cap="sq">
              <a:solidFill>
                <a:srgbClr val="0345E4">
                  <a:alpha val="9804"/>
                </a:srgbClr>
              </a:solidFill>
              <a:prstDash val="solid"/>
              <a:miter/>
            </a:ln>
          </p:spPr>
        </p:sp>
        <p:sp>
          <p:nvSpPr>
            <p:cNvPr id="32" name="TextBox 32">
              <a:extLst>
                <a:ext uri="{FF2B5EF4-FFF2-40B4-BE49-F238E27FC236}">
                  <a16:creationId xmlns:a16="http://schemas.microsoft.com/office/drawing/2014/main" id="{01555860-CCE6-515D-EF00-789526AF7C7D}"/>
                </a:ext>
              </a:extLst>
            </p:cNvPr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39" name="Freeform 30">
            <a:extLst>
              <a:ext uri="{FF2B5EF4-FFF2-40B4-BE49-F238E27FC236}">
                <a16:creationId xmlns:a16="http://schemas.microsoft.com/office/drawing/2014/main" id="{4A883A32-4D6F-1BC2-9668-0A8A277EE7C5}"/>
              </a:ext>
            </a:extLst>
          </p:cNvPr>
          <p:cNvSpPr/>
          <p:nvPr/>
        </p:nvSpPr>
        <p:spPr>
          <a:xfrm>
            <a:off x="1281511" y="647241"/>
            <a:ext cx="1172136" cy="879102"/>
          </a:xfrm>
          <a:custGeom>
            <a:avLst/>
            <a:gdLst/>
            <a:ahLst/>
            <a:cxnLst/>
            <a:rect l="l" t="t" r="r" b="b"/>
            <a:pathLst>
              <a:path w="1172136" h="879102">
                <a:moveTo>
                  <a:pt x="0" y="0"/>
                </a:moveTo>
                <a:lnTo>
                  <a:pt x="1172137" y="0"/>
                </a:lnTo>
                <a:lnTo>
                  <a:pt x="1172137" y="879102"/>
                </a:lnTo>
                <a:lnTo>
                  <a:pt x="0" y="87910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40" name="TextBox 31">
            <a:extLst>
              <a:ext uri="{FF2B5EF4-FFF2-40B4-BE49-F238E27FC236}">
                <a16:creationId xmlns:a16="http://schemas.microsoft.com/office/drawing/2014/main" id="{214B9A5B-55BE-FF86-B459-BB2B281C7498}"/>
              </a:ext>
            </a:extLst>
          </p:cNvPr>
          <p:cNvSpPr txBox="1"/>
          <p:nvPr/>
        </p:nvSpPr>
        <p:spPr>
          <a:xfrm>
            <a:off x="2396191" y="789768"/>
            <a:ext cx="5857184" cy="5593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248"/>
              </a:lnSpc>
            </a:pPr>
            <a:r>
              <a:rPr lang="en-US" sz="2043">
                <a:solidFill>
                  <a:srgbClr val="000000"/>
                </a:solidFill>
                <a:latin typeface="Sifonn"/>
                <a:ea typeface="Sifonn"/>
                <a:cs typeface="Sifonn"/>
                <a:sym typeface="Sifonn"/>
              </a:rPr>
              <a:t>Bagian Pengadaan Barang/Jasa</a:t>
            </a:r>
          </a:p>
          <a:p>
            <a:pPr algn="l">
              <a:lnSpc>
                <a:spcPts val="2248"/>
              </a:lnSpc>
            </a:pPr>
            <a:r>
              <a:rPr lang="en-US" sz="2043">
                <a:solidFill>
                  <a:srgbClr val="000000"/>
                </a:solidFill>
                <a:latin typeface="Sifonn"/>
                <a:ea typeface="Sifonn"/>
                <a:cs typeface="Sifonn"/>
                <a:sym typeface="Sifonn"/>
              </a:rPr>
              <a:t>Sekrtariat Daerah Kota Magelang</a:t>
            </a:r>
          </a:p>
        </p:txBody>
      </p:sp>
      <p:grpSp>
        <p:nvGrpSpPr>
          <p:cNvPr id="41" name="Group 32">
            <a:extLst>
              <a:ext uri="{FF2B5EF4-FFF2-40B4-BE49-F238E27FC236}">
                <a16:creationId xmlns:a16="http://schemas.microsoft.com/office/drawing/2014/main" id="{CD5F48DA-1D88-09A2-6EF5-3FBBE2B4B4C1}"/>
              </a:ext>
            </a:extLst>
          </p:cNvPr>
          <p:cNvGrpSpPr/>
          <p:nvPr/>
        </p:nvGrpSpPr>
        <p:grpSpPr>
          <a:xfrm>
            <a:off x="7438279" y="181505"/>
            <a:ext cx="3411443" cy="1756830"/>
            <a:chOff x="0" y="0"/>
            <a:chExt cx="4548590" cy="2342439"/>
          </a:xfrm>
        </p:grpSpPr>
        <p:sp>
          <p:nvSpPr>
            <p:cNvPr id="42" name="Freeform 33">
              <a:extLst>
                <a:ext uri="{FF2B5EF4-FFF2-40B4-BE49-F238E27FC236}">
                  <a16:creationId xmlns:a16="http://schemas.microsoft.com/office/drawing/2014/main" id="{DAA25A6A-3411-BADF-4F0F-F271958446D8}"/>
                </a:ext>
              </a:extLst>
            </p:cNvPr>
            <p:cNvSpPr/>
            <p:nvPr/>
          </p:nvSpPr>
          <p:spPr>
            <a:xfrm>
              <a:off x="3010418" y="0"/>
              <a:ext cx="1432659" cy="1947303"/>
            </a:xfrm>
            <a:custGeom>
              <a:avLst/>
              <a:gdLst/>
              <a:ahLst/>
              <a:cxnLst/>
              <a:rect l="l" t="t" r="r" b="b"/>
              <a:pathLst>
                <a:path w="1432659" h="1947303">
                  <a:moveTo>
                    <a:pt x="0" y="0"/>
                  </a:moveTo>
                  <a:lnTo>
                    <a:pt x="1432659" y="0"/>
                  </a:lnTo>
                  <a:lnTo>
                    <a:pt x="1432659" y="1947303"/>
                  </a:lnTo>
                  <a:lnTo>
                    <a:pt x="0" y="19473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/>
              </a:stretch>
            </a:blipFill>
          </p:spPr>
        </p:sp>
        <p:sp>
          <p:nvSpPr>
            <p:cNvPr id="43" name="Freeform 34">
              <a:extLst>
                <a:ext uri="{FF2B5EF4-FFF2-40B4-BE49-F238E27FC236}">
                  <a16:creationId xmlns:a16="http://schemas.microsoft.com/office/drawing/2014/main" id="{73CBC960-4918-11A8-5175-792662D070B8}"/>
                </a:ext>
              </a:extLst>
            </p:cNvPr>
            <p:cNvSpPr/>
            <p:nvPr/>
          </p:nvSpPr>
          <p:spPr>
            <a:xfrm>
              <a:off x="0" y="397077"/>
              <a:ext cx="4548590" cy="1945362"/>
            </a:xfrm>
            <a:custGeom>
              <a:avLst/>
              <a:gdLst/>
              <a:ahLst/>
              <a:cxnLst/>
              <a:rect l="l" t="t" r="r" b="b"/>
              <a:pathLst>
                <a:path w="4548590" h="1945362">
                  <a:moveTo>
                    <a:pt x="0" y="0"/>
                  </a:moveTo>
                  <a:lnTo>
                    <a:pt x="4548590" y="0"/>
                  </a:lnTo>
                  <a:lnTo>
                    <a:pt x="4548590" y="1945362"/>
                  </a:lnTo>
                  <a:lnTo>
                    <a:pt x="0" y="194536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/>
              <a:stretch>
                <a:fillRect/>
              </a:stretch>
            </a:blipFill>
          </p:spPr>
        </p:sp>
        <p:sp>
          <p:nvSpPr>
            <p:cNvPr id="44" name="TextBox 35">
              <a:extLst>
                <a:ext uri="{FF2B5EF4-FFF2-40B4-BE49-F238E27FC236}">
                  <a16:creationId xmlns:a16="http://schemas.microsoft.com/office/drawing/2014/main" id="{8A5DE74B-FECF-96F0-47C2-0DE8E949D950}"/>
                </a:ext>
              </a:extLst>
            </p:cNvPr>
            <p:cNvSpPr txBox="1"/>
            <p:nvPr/>
          </p:nvSpPr>
          <p:spPr>
            <a:xfrm>
              <a:off x="2033329" y="1797671"/>
              <a:ext cx="1739196" cy="20251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340"/>
                </a:lnSpc>
              </a:pPr>
              <a:r>
                <a:rPr lang="en-US" sz="957" b="1">
                  <a:solidFill>
                    <a:srgbClr val="28166E"/>
                  </a:solidFill>
                  <a:latin typeface="Lato Bold"/>
                  <a:ea typeface="Lato Bold"/>
                  <a:cs typeface="Lato Bold"/>
                  <a:sym typeface="Lato Bold"/>
                </a:rPr>
                <a:t>Kota Magelang</a:t>
              </a:r>
            </a:p>
          </p:txBody>
        </p:sp>
      </p:grpSp>
      <p:sp>
        <p:nvSpPr>
          <p:cNvPr id="45" name="TextBox 22">
            <a:extLst>
              <a:ext uri="{FF2B5EF4-FFF2-40B4-BE49-F238E27FC236}">
                <a16:creationId xmlns:a16="http://schemas.microsoft.com/office/drawing/2014/main" id="{273CC91B-3FDA-4F00-6417-350BF4B9FB4C}"/>
              </a:ext>
            </a:extLst>
          </p:cNvPr>
          <p:cNvSpPr txBox="1"/>
          <p:nvPr/>
        </p:nvSpPr>
        <p:spPr>
          <a:xfrm>
            <a:off x="2293629" y="8159226"/>
            <a:ext cx="5102540" cy="3892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20"/>
              </a:lnSpc>
            </a:pPr>
            <a:r>
              <a:rPr lang="en-US" sz="2300" dirty="0">
                <a:solidFill>
                  <a:srgbClr val="000000"/>
                </a:solidFill>
                <a:latin typeface="Garet"/>
                <a:ea typeface="Garet"/>
                <a:cs typeface="Garet"/>
                <a:sym typeface="Garet"/>
              </a:rPr>
              <a:t>ukpbj.magelangkota@gmail.com</a:t>
            </a:r>
          </a:p>
        </p:txBody>
      </p:sp>
      <p:sp>
        <p:nvSpPr>
          <p:cNvPr id="46" name="TextBox 23">
            <a:extLst>
              <a:ext uri="{FF2B5EF4-FFF2-40B4-BE49-F238E27FC236}">
                <a16:creationId xmlns:a16="http://schemas.microsoft.com/office/drawing/2014/main" id="{FD9BD4E5-7086-0C3A-1089-89030DAE37CE}"/>
              </a:ext>
            </a:extLst>
          </p:cNvPr>
          <p:cNvSpPr txBox="1"/>
          <p:nvPr/>
        </p:nvSpPr>
        <p:spPr>
          <a:xfrm>
            <a:off x="2293629" y="8795616"/>
            <a:ext cx="5102540" cy="3892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20"/>
              </a:lnSpc>
            </a:pPr>
            <a:r>
              <a:rPr lang="en-US" sz="2300">
                <a:solidFill>
                  <a:srgbClr val="000000"/>
                </a:solidFill>
                <a:latin typeface="Garet"/>
                <a:ea typeface="Garet"/>
                <a:cs typeface="Garet"/>
                <a:sym typeface="Garet"/>
              </a:rPr>
              <a:t>www.pbj.go.id</a:t>
            </a:r>
          </a:p>
        </p:txBody>
      </p:sp>
    </p:spTree>
    <p:extLst>
      <p:ext uri="{BB962C8B-B14F-4D97-AF65-F5344CB8AC3E}">
        <p14:creationId xmlns:p14="http://schemas.microsoft.com/office/powerpoint/2010/main" val="37267142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888" b="-8888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2765904" y="1930820"/>
            <a:ext cx="12756192" cy="6959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741"/>
              </a:lnSpc>
            </a:pPr>
            <a:r>
              <a:rPr lang="en-US" sz="4101">
                <a:solidFill>
                  <a:srgbClr val="FFFFFF"/>
                </a:solidFill>
                <a:latin typeface="Anton"/>
                <a:ea typeface="Anton"/>
                <a:cs typeface="Anton"/>
                <a:sym typeface="Anton"/>
              </a:rPr>
              <a:t>LAMPIRAN PERLEM LKPP 11/2021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2689904" y="3648127"/>
            <a:ext cx="12908192" cy="3708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39749" lvl="1" indent="-269875" algn="l">
              <a:lnSpc>
                <a:spcPts val="4999"/>
              </a:lnSpc>
              <a:buAutoNum type="arabicPeriod"/>
            </a:pPr>
            <a:r>
              <a:rPr lang="en-US" sz="2499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Point 1.2.b. : Penyusunan Perencanaan Pengadaan yang menggunakan APBD dapat mulai bersamaan dengan pembahasan Rancangan Perda tentang APBD dengan DPRD</a:t>
            </a:r>
          </a:p>
          <a:p>
            <a:pPr marL="539749" lvl="1" indent="-269875" algn="l">
              <a:lnSpc>
                <a:spcPts val="4999"/>
              </a:lnSpc>
              <a:buAutoNum type="arabicPeriod"/>
            </a:pPr>
            <a:r>
              <a:rPr lang="en-US" sz="2499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Point 1.2.c.: Untuk barang/jasa yang pelaksanaan kontraknya harus dimulai pada awal tahun, Perencanaan Pengadaan dapat dilakukan bersamaan dengan penyusunan RKA K/L atau RKA PD</a:t>
            </a:r>
          </a:p>
        </p:txBody>
      </p:sp>
      <p:sp>
        <p:nvSpPr>
          <p:cNvPr id="5" name="AutoShape 5"/>
          <p:cNvSpPr/>
          <p:nvPr/>
        </p:nvSpPr>
        <p:spPr>
          <a:xfrm>
            <a:off x="8488950" y="3364571"/>
            <a:ext cx="1310100" cy="0"/>
          </a:xfrm>
          <a:prstGeom prst="line">
            <a:avLst/>
          </a:prstGeom>
          <a:ln w="9525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6" name="Group 6"/>
          <p:cNvGrpSpPr/>
          <p:nvPr/>
        </p:nvGrpSpPr>
        <p:grpSpPr>
          <a:xfrm>
            <a:off x="15664971" y="-782737"/>
            <a:ext cx="3744615" cy="3744615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0" cap="sq">
              <a:solidFill>
                <a:srgbClr val="FFFFFF">
                  <a:alpha val="19608"/>
                </a:srgbClr>
              </a:solidFill>
              <a:prstDash val="solid"/>
              <a:miter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755020" y="7356528"/>
            <a:ext cx="2350854" cy="2350854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0" cap="sq">
              <a:solidFill>
                <a:srgbClr val="FFFFFF">
                  <a:alpha val="19608"/>
                </a:srgbClr>
              </a:solidFill>
              <a:prstDash val="solid"/>
              <a:miter/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2613904" y="7851828"/>
            <a:ext cx="12908192" cy="1822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99"/>
              </a:lnSpc>
            </a:pPr>
            <a:r>
              <a:rPr lang="en-US" sz="2499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Hari Selasa. 25 November 2025 Rancangan Peraturan Daerah tentang Anggaran Pendapatan dan Belanja Daerah Tahun Anggaran 2026 telah disahkan oleh DPRD Kota Magelang</a:t>
            </a:r>
          </a:p>
        </p:txBody>
      </p:sp>
      <p:sp>
        <p:nvSpPr>
          <p:cNvPr id="13" name="Freeform 13"/>
          <p:cNvSpPr/>
          <p:nvPr/>
        </p:nvSpPr>
        <p:spPr>
          <a:xfrm>
            <a:off x="5658068" y="338019"/>
            <a:ext cx="1172136" cy="879102"/>
          </a:xfrm>
          <a:custGeom>
            <a:avLst/>
            <a:gdLst/>
            <a:ahLst/>
            <a:cxnLst/>
            <a:rect l="l" t="t" r="r" b="b"/>
            <a:pathLst>
              <a:path w="1172136" h="879102">
                <a:moveTo>
                  <a:pt x="0" y="0"/>
                </a:moveTo>
                <a:lnTo>
                  <a:pt x="1172137" y="0"/>
                </a:lnTo>
                <a:lnTo>
                  <a:pt x="1172137" y="879102"/>
                </a:lnTo>
                <a:lnTo>
                  <a:pt x="0" y="87910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6772748" y="480546"/>
            <a:ext cx="5857184" cy="5593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248"/>
              </a:lnSpc>
            </a:pPr>
            <a:r>
              <a:rPr lang="en-US" sz="2043">
                <a:solidFill>
                  <a:srgbClr val="FFFFFF"/>
                </a:solidFill>
                <a:latin typeface="Sifonn"/>
                <a:ea typeface="Sifonn"/>
                <a:cs typeface="Sifonn"/>
                <a:sym typeface="Sifonn"/>
              </a:rPr>
              <a:t>Bagian Pengadaan Barang/Jasa</a:t>
            </a:r>
          </a:p>
          <a:p>
            <a:pPr algn="l">
              <a:lnSpc>
                <a:spcPts val="2248"/>
              </a:lnSpc>
            </a:pPr>
            <a:r>
              <a:rPr lang="en-US" sz="2043">
                <a:solidFill>
                  <a:srgbClr val="FFFFFF"/>
                </a:solidFill>
                <a:latin typeface="Sifonn"/>
                <a:ea typeface="Sifonn"/>
                <a:cs typeface="Sifonn"/>
                <a:sym typeface="Sifonn"/>
              </a:rPr>
              <a:t>Sekrtariat Daerah Kota Magelang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7277E3BE-FABA-484B-9613-74E96EE0BA6E}"/>
              </a:ext>
            </a:extLst>
          </p:cNvPr>
          <p:cNvSpPr txBox="1"/>
          <p:nvPr/>
        </p:nvSpPr>
        <p:spPr>
          <a:xfrm>
            <a:off x="7679156" y="732643"/>
            <a:ext cx="10239376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en-US" sz="2100" b="1" dirty="0" err="1">
                <a:latin typeface="Arial" panose="020B0604020202020204" pitchFamily="34" charset="0"/>
                <a:cs typeface="Arial" panose="020B0604020202020204" pitchFamily="34" charset="0"/>
              </a:rPr>
              <a:t>Pedoman</a:t>
            </a:r>
            <a:r>
              <a:rPr lang="en-US" sz="21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b="1" dirty="0" err="1">
                <a:latin typeface="Arial" panose="020B0604020202020204" pitchFamily="34" charset="0"/>
                <a:cs typeface="Arial" panose="020B0604020202020204" pitchFamily="34" charset="0"/>
              </a:rPr>
              <a:t>Perencanaan</a:t>
            </a:r>
            <a:r>
              <a:rPr lang="en-US" sz="21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b="1" dirty="0" err="1">
                <a:latin typeface="Arial" panose="020B0604020202020204" pitchFamily="34" charset="0"/>
                <a:cs typeface="Arial" panose="020B0604020202020204" pitchFamily="34" charset="0"/>
              </a:rPr>
              <a:t>Pengadaan</a:t>
            </a:r>
            <a:r>
              <a:rPr lang="en-US" sz="21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b="1" dirty="0" err="1">
                <a:latin typeface="Arial" panose="020B0604020202020204" pitchFamily="34" charset="0"/>
                <a:cs typeface="Arial" panose="020B0604020202020204" pitchFamily="34" charset="0"/>
              </a:rPr>
              <a:t>Barang</a:t>
            </a:r>
            <a:r>
              <a:rPr lang="en-US" sz="2100" b="1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2100" b="1" dirty="0" err="1">
                <a:latin typeface="Arial" panose="020B0604020202020204" pitchFamily="34" charset="0"/>
                <a:cs typeface="Arial" panose="020B0604020202020204" pitchFamily="34" charset="0"/>
              </a:rPr>
              <a:t>Jasa</a:t>
            </a:r>
            <a:endParaRPr lang="ko-KR" altLang="en-US" sz="2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29" t="24295" r="9286" b="33418"/>
          <a:stretch>
            <a:fillRect/>
          </a:stretch>
        </p:blipFill>
        <p:spPr>
          <a:xfrm>
            <a:off x="7679156" y="1753981"/>
            <a:ext cx="10239376" cy="293846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571" y="2787447"/>
            <a:ext cx="4136550" cy="6347230"/>
          </a:xfrm>
          <a:prstGeom prst="rect">
            <a:avLst/>
          </a:prstGeom>
        </p:spPr>
      </p:pic>
      <p:sp>
        <p:nvSpPr>
          <p:cNvPr id="16" name="Title 1"/>
          <p:cNvSpPr txBox="1">
            <a:spLocks/>
          </p:cNvSpPr>
          <p:nvPr/>
        </p:nvSpPr>
        <p:spPr>
          <a:xfrm>
            <a:off x="7441030" y="5229031"/>
            <a:ext cx="10477500" cy="69532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000" b="1" dirty="0">
                <a:solidFill>
                  <a:schemeClr val="bg1"/>
                </a:solidFill>
              </a:rPr>
              <a:t>Para </a:t>
            </a:r>
            <a:r>
              <a:rPr lang="en-US" sz="3000" b="1" dirty="0" err="1">
                <a:solidFill>
                  <a:schemeClr val="bg1"/>
                </a:solidFill>
              </a:rPr>
              <a:t>Pihak</a:t>
            </a:r>
            <a:r>
              <a:rPr lang="en-US" sz="3000" b="1" dirty="0">
                <a:solidFill>
                  <a:schemeClr val="bg1"/>
                </a:solidFill>
              </a:rPr>
              <a:t> yang </a:t>
            </a:r>
            <a:r>
              <a:rPr lang="en-US" sz="3000" b="1" dirty="0" err="1">
                <a:solidFill>
                  <a:schemeClr val="bg1"/>
                </a:solidFill>
              </a:rPr>
              <a:t>Terlibat</a:t>
            </a:r>
            <a:r>
              <a:rPr lang="en-US" sz="3000" b="1" dirty="0">
                <a:solidFill>
                  <a:schemeClr val="bg1"/>
                </a:solidFill>
              </a:rPr>
              <a:t> </a:t>
            </a:r>
            <a:r>
              <a:rPr lang="en-US" sz="3000" b="1" dirty="0" err="1">
                <a:solidFill>
                  <a:schemeClr val="bg1"/>
                </a:solidFill>
              </a:rPr>
              <a:t>dalam</a:t>
            </a:r>
            <a:r>
              <a:rPr lang="en-US" sz="3000" b="1" dirty="0">
                <a:solidFill>
                  <a:schemeClr val="bg1"/>
                </a:solidFill>
              </a:rPr>
              <a:t> </a:t>
            </a:r>
            <a:r>
              <a:rPr lang="en-US" sz="3000" b="1" dirty="0" err="1">
                <a:solidFill>
                  <a:schemeClr val="bg1"/>
                </a:solidFill>
              </a:rPr>
              <a:t>Perencanaan</a:t>
            </a:r>
            <a:r>
              <a:rPr lang="en-US" sz="3000" b="1" dirty="0">
                <a:solidFill>
                  <a:schemeClr val="bg1"/>
                </a:solidFill>
              </a:rPr>
              <a:t> PBJ</a:t>
            </a: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75" t="30168" r="5276" b="14233"/>
          <a:stretch>
            <a:fillRect/>
          </a:stretch>
        </p:blipFill>
        <p:spPr>
          <a:xfrm>
            <a:off x="7441030" y="5924354"/>
            <a:ext cx="10477500" cy="4350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6700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270621FF-FE14-4419-A3FE-2690271BDD18}"/>
              </a:ext>
            </a:extLst>
          </p:cNvPr>
          <p:cNvSpPr/>
          <p:nvPr/>
        </p:nvSpPr>
        <p:spPr>
          <a:xfrm>
            <a:off x="12668253" y="0"/>
            <a:ext cx="5619750" cy="10287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D7A5267-DCF1-4956-A3D0-B05C5F7CE0B0}"/>
              </a:ext>
            </a:extLst>
          </p:cNvPr>
          <p:cNvSpPr txBox="1"/>
          <p:nvPr/>
        </p:nvSpPr>
        <p:spPr>
          <a:xfrm>
            <a:off x="1016960" y="627149"/>
            <a:ext cx="51212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/>
              <a:t>Tugas</a:t>
            </a:r>
            <a:r>
              <a:rPr lang="en-US" sz="4800" dirty="0"/>
              <a:t> PA</a:t>
            </a:r>
            <a:endParaRPr lang="en-US" altLang="ko-KR" sz="48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rial" pitchFamily="34" charset="0"/>
            </a:endParaRPr>
          </a:p>
        </p:txBody>
      </p:sp>
      <p:sp>
        <p:nvSpPr>
          <p:cNvPr id="58" name="Text Placeholder 14">
            <a:extLst>
              <a:ext uri="{FF2B5EF4-FFF2-40B4-BE49-F238E27FC236}">
                <a16:creationId xmlns:a16="http://schemas.microsoft.com/office/drawing/2014/main" id="{DD6E4AEE-9581-4C3C-9930-76523C4E51E1}"/>
              </a:ext>
            </a:extLst>
          </p:cNvPr>
          <p:cNvSpPr txBox="1">
            <a:spLocks/>
          </p:cNvSpPr>
          <p:nvPr/>
        </p:nvSpPr>
        <p:spPr>
          <a:xfrm>
            <a:off x="13248456" y="1849134"/>
            <a:ext cx="4589232" cy="43204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4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 Placeholder 13">
            <a:extLst>
              <a:ext uri="{FF2B5EF4-FFF2-40B4-BE49-F238E27FC236}">
                <a16:creationId xmlns:a16="http://schemas.microsoft.com/office/drawing/2014/main" id="{B22DA098-1C37-4F5B-B2ED-0C45BC428AAD}"/>
              </a:ext>
            </a:extLst>
          </p:cNvPr>
          <p:cNvSpPr txBox="1">
            <a:spLocks/>
          </p:cNvSpPr>
          <p:nvPr/>
        </p:nvSpPr>
        <p:spPr>
          <a:xfrm>
            <a:off x="13536878" y="141019"/>
            <a:ext cx="3577360" cy="19982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10000"/>
              </a:lnSpc>
              <a:buNone/>
            </a:pPr>
            <a:r>
              <a:rPr lang="en-US" sz="4200" dirty="0" err="1">
                <a:solidFill>
                  <a:schemeClr val="bg1"/>
                </a:solidFill>
              </a:rPr>
              <a:t>Tugas</a:t>
            </a:r>
            <a:r>
              <a:rPr lang="en-US" sz="4200" dirty="0">
                <a:solidFill>
                  <a:schemeClr val="bg1"/>
                </a:solidFill>
              </a:rPr>
              <a:t> PPK</a:t>
            </a:r>
            <a:endParaRPr lang="en-US" altLang="ko-KR" sz="4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886A35-3B20-4E6D-9B09-8DB16E2F6EB8}"/>
              </a:ext>
            </a:extLst>
          </p:cNvPr>
          <p:cNvSpPr>
            <a:spLocks noGrp="1"/>
          </p:cNvSpPr>
          <p:nvPr>
            <p:ph type="pic" idx="12"/>
          </p:nvPr>
        </p:nvSpPr>
        <p:spPr/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17" t="26253" r="6543" b="26370"/>
          <a:stretch>
            <a:fillRect/>
          </a:stretch>
        </p:blipFill>
        <p:spPr>
          <a:xfrm>
            <a:off x="674141" y="1849134"/>
            <a:ext cx="10372726" cy="3886200"/>
          </a:xfrm>
          <a:prstGeom prst="rect">
            <a:avLst/>
          </a:prstGeom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12" t="37962" r="9493" b="34229"/>
          <a:stretch/>
        </p:blipFill>
        <p:spPr bwMode="auto">
          <a:xfrm>
            <a:off x="1016960" y="5710202"/>
            <a:ext cx="10022208" cy="237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09" t="32590" r="28275" b="12621"/>
          <a:stretch>
            <a:fillRect/>
          </a:stretch>
        </p:blipFill>
        <p:spPr>
          <a:xfrm>
            <a:off x="11255491" y="2022556"/>
            <a:ext cx="7032510" cy="622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0581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ket Size">
            <a:extLst>
              <a:ext uri="{FF2B5EF4-FFF2-40B4-BE49-F238E27FC236}">
                <a16:creationId xmlns:a16="http://schemas.microsoft.com/office/drawing/2014/main" id="{E76AFB6A-C463-4141-85DF-004296AD1F12}"/>
              </a:ext>
            </a:extLst>
          </p:cNvPr>
          <p:cNvSpPr txBox="1"/>
          <p:nvPr/>
        </p:nvSpPr>
        <p:spPr>
          <a:xfrm>
            <a:off x="896558" y="1080753"/>
            <a:ext cx="10519200" cy="7478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>
              <a:lnSpc>
                <a:spcPct val="90000"/>
              </a:lnSpc>
              <a:defRPr sz="10000">
                <a:solidFill>
                  <a:schemeClr val="accent5">
                    <a:hueOff val="9382268"/>
                    <a:satOff val="-27517"/>
                    <a:lumOff val="-42137"/>
                  </a:schemeClr>
                </a:solidFill>
                <a:latin typeface="+mn-lt"/>
                <a:ea typeface="+mn-ea"/>
                <a:cs typeface="+mn-cs"/>
                <a:sym typeface="Poppins Bold"/>
              </a:defRPr>
            </a:lvl1pPr>
          </a:lstStyle>
          <a:p>
            <a:r>
              <a:rPr lang="en-ID" sz="4800" b="1" noProof="1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Perlem LKPP No. 11/2021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3C486C1-0432-45B3-B51F-E318117F3C1A}"/>
              </a:ext>
            </a:extLst>
          </p:cNvPr>
          <p:cNvSpPr/>
          <p:nvPr/>
        </p:nvSpPr>
        <p:spPr>
          <a:xfrm>
            <a:off x="896558" y="1973403"/>
            <a:ext cx="7345936" cy="3170098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36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6A75ACA-3BE3-4697-B6AD-D4BC785B3531}"/>
              </a:ext>
            </a:extLst>
          </p:cNvPr>
          <p:cNvSpPr txBox="1"/>
          <p:nvPr/>
        </p:nvSpPr>
        <p:spPr>
          <a:xfrm>
            <a:off x="1077792" y="2164708"/>
            <a:ext cx="700581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PA / KPA</a:t>
            </a:r>
          </a:p>
          <a:p>
            <a:endParaRPr lang="en-US" sz="36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chemeClr val="bg1"/>
                </a:solidFill>
              </a:rPr>
              <a:t>Menetapkan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Perencanaan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Pengadaan</a:t>
            </a:r>
            <a:r>
              <a:rPr lang="en-US" sz="2200" dirty="0">
                <a:solidFill>
                  <a:schemeClr val="bg1"/>
                </a:solidFill>
              </a:rPr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chemeClr val="bg1"/>
                </a:solidFill>
              </a:rPr>
              <a:t>Menetapkan</a:t>
            </a:r>
            <a:r>
              <a:rPr lang="en-US" sz="2200" dirty="0">
                <a:solidFill>
                  <a:schemeClr val="bg1"/>
                </a:solidFill>
              </a:rPr>
              <a:t> dan </a:t>
            </a:r>
            <a:r>
              <a:rPr lang="en-US" sz="2200" dirty="0" err="1">
                <a:solidFill>
                  <a:schemeClr val="bg1"/>
                </a:solidFill>
              </a:rPr>
              <a:t>mengumumkan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Rencana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Umum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Pengadaan</a:t>
            </a:r>
            <a:r>
              <a:rPr lang="en-US" sz="2200" dirty="0">
                <a:solidFill>
                  <a:schemeClr val="bg1"/>
                </a:solidFill>
              </a:rPr>
              <a:t> (RUP);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chemeClr val="bg1"/>
                </a:solidFill>
              </a:rPr>
              <a:t>Melaksanakan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Konsolidasi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Pengadaan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Barang</a:t>
            </a:r>
            <a:r>
              <a:rPr lang="en-US" sz="2200" dirty="0">
                <a:solidFill>
                  <a:schemeClr val="bg1"/>
                </a:solidFill>
              </a:rPr>
              <a:t>/</a:t>
            </a:r>
            <a:r>
              <a:rPr lang="en-US" sz="2200" dirty="0" err="1">
                <a:solidFill>
                  <a:schemeClr val="bg1"/>
                </a:solidFill>
              </a:rPr>
              <a:t>Jasa</a:t>
            </a:r>
            <a:endParaRPr lang="en-US" sz="2200" dirty="0">
              <a:solidFill>
                <a:schemeClr val="bg1"/>
              </a:solidFill>
            </a:endParaRPr>
          </a:p>
          <a:p>
            <a:endParaRPr lang="en-ID" sz="3600" dirty="0">
              <a:solidFill>
                <a:schemeClr val="bg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110FA1-FEAA-4660-8661-01BA57B56701}"/>
              </a:ext>
            </a:extLst>
          </p:cNvPr>
          <p:cNvSpPr/>
          <p:nvPr/>
        </p:nvSpPr>
        <p:spPr>
          <a:xfrm>
            <a:off x="896558" y="5354992"/>
            <a:ext cx="7345936" cy="40318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36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CE28449-DDA1-4C2B-9167-B877D2CB2A05}"/>
              </a:ext>
            </a:extLst>
          </p:cNvPr>
          <p:cNvSpPr txBox="1"/>
          <p:nvPr/>
        </p:nvSpPr>
        <p:spPr>
          <a:xfrm>
            <a:off x="1077792" y="5546298"/>
            <a:ext cx="7005812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PPK</a:t>
            </a:r>
          </a:p>
          <a:p>
            <a:endParaRPr lang="en-US" sz="36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chemeClr val="bg1"/>
                </a:solidFill>
              </a:rPr>
              <a:t>Melaksanakan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penyusunan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Perencanaan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Pengadaan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sesuai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kebutuhan</a:t>
            </a:r>
            <a:r>
              <a:rPr lang="en-US" sz="2200" dirty="0">
                <a:solidFill>
                  <a:schemeClr val="bg1"/>
                </a:solidFill>
              </a:rPr>
              <a:t> yang </a:t>
            </a:r>
            <a:r>
              <a:rPr lang="en-US" sz="2200" dirty="0" err="1">
                <a:solidFill>
                  <a:schemeClr val="bg1"/>
                </a:solidFill>
              </a:rPr>
              <a:t>tercantum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dalam</a:t>
            </a:r>
            <a:r>
              <a:rPr lang="en-US" sz="2200" dirty="0">
                <a:solidFill>
                  <a:schemeClr val="bg1"/>
                </a:solidFill>
              </a:rPr>
              <a:t> RKA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</a:rPr>
              <a:t>PPK yang </a:t>
            </a:r>
            <a:r>
              <a:rPr lang="en-US" sz="2200" dirty="0" err="1">
                <a:solidFill>
                  <a:schemeClr val="bg1"/>
                </a:solidFill>
              </a:rPr>
              <a:t>dirangkap</a:t>
            </a:r>
            <a:r>
              <a:rPr lang="en-US" sz="2200" dirty="0">
                <a:solidFill>
                  <a:schemeClr val="bg1"/>
                </a:solidFill>
              </a:rPr>
              <a:t> oleh KPA </a:t>
            </a:r>
            <a:r>
              <a:rPr lang="en-US" sz="2200" dirty="0" err="1">
                <a:solidFill>
                  <a:schemeClr val="bg1"/>
                </a:solidFill>
              </a:rPr>
              <a:t>dapat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menugaskan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Pejabat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Pelaksana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Kegiatan</a:t>
            </a:r>
            <a:r>
              <a:rPr lang="en-US" sz="2200" dirty="0">
                <a:solidFill>
                  <a:schemeClr val="bg1"/>
                </a:solidFill>
              </a:rPr>
              <a:t> (PPTK) </a:t>
            </a:r>
            <a:r>
              <a:rPr lang="en-US" sz="2200" dirty="0" err="1">
                <a:solidFill>
                  <a:schemeClr val="bg1"/>
                </a:solidFill>
              </a:rPr>
              <a:t>untuk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menyusun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Perencanaan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Pengadaan</a:t>
            </a:r>
            <a:endParaRPr lang="en-US" sz="22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</a:rPr>
              <a:t>PPTK yang </a:t>
            </a:r>
            <a:r>
              <a:rPr lang="en-US" sz="2200" dirty="0" err="1">
                <a:solidFill>
                  <a:schemeClr val="bg1"/>
                </a:solidFill>
              </a:rPr>
              <a:t>dimaksud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diatas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harus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memenuhi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persyaratan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kompetensi</a:t>
            </a:r>
            <a:r>
              <a:rPr lang="en-US" sz="2200" dirty="0">
                <a:solidFill>
                  <a:schemeClr val="bg1"/>
                </a:solidFill>
              </a:rPr>
              <a:t> PPK</a:t>
            </a:r>
          </a:p>
          <a:p>
            <a:endParaRPr lang="en-ID" sz="3600" dirty="0">
              <a:solidFill>
                <a:schemeClr val="bg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1A9EFE2-F22E-4969-91BB-6890D2B9306C}"/>
              </a:ext>
            </a:extLst>
          </p:cNvPr>
          <p:cNvSpPr/>
          <p:nvPr/>
        </p:nvSpPr>
        <p:spPr>
          <a:xfrm>
            <a:off x="9144000" y="2013115"/>
            <a:ext cx="7345936" cy="38288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36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52F48CB-0987-4729-821A-D006347990F4}"/>
              </a:ext>
            </a:extLst>
          </p:cNvPr>
          <p:cNvSpPr txBox="1"/>
          <p:nvPr/>
        </p:nvSpPr>
        <p:spPr>
          <a:xfrm>
            <a:off x="9325234" y="2204420"/>
            <a:ext cx="7005812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solidFill>
                  <a:schemeClr val="bg1"/>
                </a:solidFill>
              </a:rPr>
              <a:t>Pedoman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Perencanaan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Pengadaan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Barang</a:t>
            </a:r>
            <a:r>
              <a:rPr lang="en-US" sz="3600" dirty="0">
                <a:solidFill>
                  <a:schemeClr val="bg1"/>
                </a:solidFill>
              </a:rPr>
              <a:t>/</a:t>
            </a:r>
            <a:r>
              <a:rPr lang="en-US" sz="3600" dirty="0" err="1">
                <a:solidFill>
                  <a:schemeClr val="bg1"/>
                </a:solidFill>
              </a:rPr>
              <a:t>Jasa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Pemerintah</a:t>
            </a:r>
            <a:endParaRPr lang="en-US" sz="3600" dirty="0">
              <a:solidFill>
                <a:schemeClr val="bg1"/>
              </a:solidFill>
            </a:endParaRPr>
          </a:p>
          <a:p>
            <a:endParaRPr lang="en-US" sz="36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chemeClr val="bg1"/>
                </a:solidFill>
              </a:rPr>
              <a:t>Identifikasi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Pengadaan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Barang</a:t>
            </a:r>
            <a:r>
              <a:rPr lang="en-US" sz="2200" dirty="0">
                <a:solidFill>
                  <a:schemeClr val="bg1"/>
                </a:solidFill>
              </a:rPr>
              <a:t>/</a:t>
            </a:r>
            <a:r>
              <a:rPr lang="en-US" sz="2200" dirty="0" err="1">
                <a:solidFill>
                  <a:schemeClr val="bg1"/>
                </a:solidFill>
              </a:rPr>
              <a:t>Jasa</a:t>
            </a:r>
            <a:endParaRPr lang="en-US" sz="22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chemeClr val="bg1"/>
                </a:solidFill>
              </a:rPr>
              <a:t>Penetapan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Jenis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Barang</a:t>
            </a:r>
            <a:r>
              <a:rPr lang="en-US" sz="2200" dirty="0">
                <a:solidFill>
                  <a:schemeClr val="bg1"/>
                </a:solidFill>
              </a:rPr>
              <a:t>/</a:t>
            </a:r>
            <a:r>
              <a:rPr lang="en-US" sz="2200" dirty="0" err="1">
                <a:solidFill>
                  <a:schemeClr val="bg1"/>
                </a:solidFill>
              </a:rPr>
              <a:t>Jasa</a:t>
            </a:r>
            <a:endParaRPr lang="en-US" sz="22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</a:rPr>
              <a:t>Cara </a:t>
            </a:r>
            <a:r>
              <a:rPr lang="en-US" sz="2200" dirty="0" err="1">
                <a:solidFill>
                  <a:schemeClr val="bg1"/>
                </a:solidFill>
              </a:rPr>
              <a:t>Pengadaan</a:t>
            </a:r>
            <a:endParaRPr lang="en-US" sz="22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chemeClr val="bg1"/>
                </a:solidFill>
              </a:rPr>
              <a:t>Pemaketan</a:t>
            </a:r>
            <a:r>
              <a:rPr lang="en-US" sz="2200" dirty="0">
                <a:solidFill>
                  <a:schemeClr val="bg1"/>
                </a:solidFill>
              </a:rPr>
              <a:t> dan </a:t>
            </a:r>
            <a:r>
              <a:rPr lang="en-US" sz="2200" dirty="0" err="1">
                <a:solidFill>
                  <a:schemeClr val="bg1"/>
                </a:solidFill>
              </a:rPr>
              <a:t>Konsolidasi</a:t>
            </a:r>
            <a:endParaRPr lang="en-US" sz="22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</a:rPr>
              <a:t>Waktu </a:t>
            </a:r>
            <a:r>
              <a:rPr lang="en-US" sz="2200" dirty="0" err="1">
                <a:solidFill>
                  <a:schemeClr val="bg1"/>
                </a:solidFill>
              </a:rPr>
              <a:t>Pemanfaatan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Barang</a:t>
            </a:r>
            <a:r>
              <a:rPr lang="en-US" sz="2200" dirty="0">
                <a:solidFill>
                  <a:schemeClr val="bg1"/>
                </a:solidFill>
              </a:rPr>
              <a:t>/</a:t>
            </a:r>
            <a:r>
              <a:rPr lang="en-US" sz="2200" dirty="0" err="1">
                <a:solidFill>
                  <a:schemeClr val="bg1"/>
                </a:solidFill>
              </a:rPr>
              <a:t>Jasa</a:t>
            </a:r>
            <a:endParaRPr lang="en-US" sz="22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chemeClr val="bg1"/>
                </a:solidFill>
              </a:rPr>
              <a:t>Anggaran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Pengadaan</a:t>
            </a:r>
            <a:endParaRPr lang="en-US" sz="2200" dirty="0">
              <a:solidFill>
                <a:schemeClr val="bg1"/>
              </a:solidFill>
            </a:endParaRPr>
          </a:p>
          <a:p>
            <a:endParaRPr lang="en-ID" sz="3600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030C798-E779-4B6D-ABA7-EABC54757C1F}"/>
              </a:ext>
            </a:extLst>
          </p:cNvPr>
          <p:cNvSpPr/>
          <p:nvPr/>
        </p:nvSpPr>
        <p:spPr>
          <a:xfrm>
            <a:off x="9144000" y="6143962"/>
            <a:ext cx="7345936" cy="324291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36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BFCA283-5546-4675-AD0C-2323BBF0959A}"/>
              </a:ext>
            </a:extLst>
          </p:cNvPr>
          <p:cNvSpPr txBox="1"/>
          <p:nvPr/>
        </p:nvSpPr>
        <p:spPr>
          <a:xfrm>
            <a:off x="9325234" y="6335266"/>
            <a:ext cx="700581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solidFill>
                  <a:schemeClr val="bg1"/>
                </a:solidFill>
              </a:rPr>
              <a:t>Perencanaan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Pengadaan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Terdiri</a:t>
            </a:r>
            <a:r>
              <a:rPr lang="en-US" sz="3600" dirty="0">
                <a:solidFill>
                  <a:schemeClr val="bg1"/>
                </a:solidFill>
              </a:rPr>
              <a:t> Dari</a:t>
            </a:r>
          </a:p>
          <a:p>
            <a:endParaRPr lang="en-US" sz="36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chemeClr val="bg1"/>
                </a:solidFill>
              </a:rPr>
              <a:t>Perencanaan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Pengadaan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melalui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Swakelola</a:t>
            </a:r>
            <a:r>
              <a:rPr lang="en-US" sz="2200" dirty="0">
                <a:solidFill>
                  <a:schemeClr val="bg1"/>
                </a:solidFill>
              </a:rPr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chemeClr val="bg1"/>
                </a:solidFill>
              </a:rPr>
              <a:t>Perencanaan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Pengadaan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melalui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Penyedia</a:t>
            </a:r>
            <a:endParaRPr lang="en-US" sz="22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</a:rPr>
              <a:t>Hasil </a:t>
            </a:r>
            <a:r>
              <a:rPr lang="en-US" sz="2200" dirty="0" err="1">
                <a:solidFill>
                  <a:schemeClr val="bg1"/>
                </a:solidFill>
              </a:rPr>
              <a:t>Perencnaan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dimuat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dalam</a:t>
            </a:r>
            <a:r>
              <a:rPr lang="en-US" sz="2200" dirty="0">
                <a:solidFill>
                  <a:schemeClr val="bg1"/>
                </a:solidFill>
              </a:rPr>
              <a:t> RUP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chemeClr val="bg1"/>
                </a:solidFill>
              </a:rPr>
              <a:t>Pengumuman</a:t>
            </a:r>
            <a:r>
              <a:rPr lang="en-US" sz="2200" dirty="0">
                <a:solidFill>
                  <a:schemeClr val="bg1"/>
                </a:solidFill>
              </a:rPr>
              <a:t> RUP</a:t>
            </a:r>
          </a:p>
          <a:p>
            <a:endParaRPr lang="en-ID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2962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95448" y="418949"/>
            <a:ext cx="1457996" cy="103206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694;p49">
            <a:extLst>
              <a:ext uri="{FF2B5EF4-FFF2-40B4-BE49-F238E27FC236}">
                <a16:creationId xmlns:a16="http://schemas.microsoft.com/office/drawing/2014/main" id="{F8970852-289D-AB94-0FD4-7750899E3934}"/>
              </a:ext>
            </a:extLst>
          </p:cNvPr>
          <p:cNvSpPr txBox="1"/>
          <p:nvPr/>
        </p:nvSpPr>
        <p:spPr>
          <a:xfrm>
            <a:off x="2590800" y="822772"/>
            <a:ext cx="7391400" cy="2908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35000"/>
              </a:lnSpc>
              <a:buSzPts val="1600"/>
            </a:pPr>
            <a:r>
              <a:rPr lang="en-US" sz="1400" dirty="0" err="1"/>
              <a:t>Direktorat</a:t>
            </a:r>
            <a:r>
              <a:rPr lang="en-US" sz="1400" dirty="0"/>
              <a:t> </a:t>
            </a:r>
            <a:r>
              <a:rPr lang="en-US" sz="1400" dirty="0" err="1"/>
              <a:t>Perencanaan</a:t>
            </a:r>
            <a:r>
              <a:rPr lang="en-US" sz="1400" dirty="0"/>
              <a:t> </a:t>
            </a:r>
            <a:r>
              <a:rPr lang="en-US" sz="1400" dirty="0" err="1"/>
              <a:t>Transformasi</a:t>
            </a:r>
            <a:r>
              <a:rPr lang="en-US" sz="1400" dirty="0"/>
              <a:t>, </a:t>
            </a:r>
            <a:r>
              <a:rPr lang="en-US" sz="1400" dirty="0" err="1"/>
              <a:t>Pemantauan</a:t>
            </a:r>
            <a:r>
              <a:rPr lang="en-US" sz="1400" dirty="0"/>
              <a:t>, dan </a:t>
            </a:r>
            <a:r>
              <a:rPr lang="en-US" sz="1400" dirty="0" err="1"/>
              <a:t>Evaluasi</a:t>
            </a:r>
            <a:r>
              <a:rPr lang="en-US" sz="1400" dirty="0"/>
              <a:t> </a:t>
            </a:r>
            <a:r>
              <a:rPr lang="en-US" sz="1400" dirty="0" err="1"/>
              <a:t>Pengadaan</a:t>
            </a:r>
            <a:endParaRPr sz="1400" dirty="0">
              <a:solidFill>
                <a:srgbClr val="222222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33A339D-15A3-5E99-71B7-C19677D5FC3B}"/>
              </a:ext>
            </a:extLst>
          </p:cNvPr>
          <p:cNvSpPr/>
          <p:nvPr/>
        </p:nvSpPr>
        <p:spPr>
          <a:xfrm>
            <a:off x="1535145" y="7278795"/>
            <a:ext cx="2338466" cy="105476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Pengisian</a:t>
            </a:r>
            <a:r>
              <a:rPr lang="en-US" sz="20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RUP di SIRUP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C448CE58-8BB7-DA70-73B0-CA726EA36C0A}"/>
              </a:ext>
            </a:extLst>
          </p:cNvPr>
          <p:cNvCxnSpPr>
            <a:cxnSpLocks/>
          </p:cNvCxnSpPr>
          <p:nvPr/>
        </p:nvCxnSpPr>
        <p:spPr>
          <a:xfrm flipH="1">
            <a:off x="2684107" y="6775992"/>
            <a:ext cx="2" cy="4646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5B268550-114B-FAE1-BF74-2B1848EB7551}"/>
              </a:ext>
            </a:extLst>
          </p:cNvPr>
          <p:cNvSpPr/>
          <p:nvPr/>
        </p:nvSpPr>
        <p:spPr>
          <a:xfrm>
            <a:off x="1552077" y="8787809"/>
            <a:ext cx="2338466" cy="105476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Pengumuman</a:t>
            </a:r>
            <a:r>
              <a:rPr lang="en-US" sz="20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RUP di </a:t>
            </a:r>
            <a:r>
              <a:rPr lang="en-US" sz="2000" dirty="0" err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SiRUP</a:t>
            </a:r>
            <a:endParaRPr lang="en-US" sz="2000" dirty="0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A605EDE-E494-A667-1075-85F294CC6CA3}"/>
              </a:ext>
            </a:extLst>
          </p:cNvPr>
          <p:cNvCxnSpPr>
            <a:stCxn id="12" idx="2"/>
            <a:endCxn id="14" idx="0"/>
          </p:cNvCxnSpPr>
          <p:nvPr/>
        </p:nvCxnSpPr>
        <p:spPr>
          <a:xfrm>
            <a:off x="2704378" y="8333560"/>
            <a:ext cx="16932" cy="4542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E7912A4-9175-E65C-789E-46DFD93B79C7}"/>
              </a:ext>
            </a:extLst>
          </p:cNvPr>
          <p:cNvGrpSpPr/>
          <p:nvPr/>
        </p:nvGrpSpPr>
        <p:grpSpPr>
          <a:xfrm>
            <a:off x="1529223" y="2757029"/>
            <a:ext cx="2338466" cy="2485370"/>
            <a:chOff x="4356106" y="2510500"/>
            <a:chExt cx="1558978" cy="1656913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EB1876F-4EF4-A7CF-0BD0-5A7EF661E761}"/>
                </a:ext>
              </a:extLst>
            </p:cNvPr>
            <p:cNvSpPr/>
            <p:nvPr/>
          </p:nvSpPr>
          <p:spPr>
            <a:xfrm>
              <a:off x="4356107" y="2510500"/>
              <a:ext cx="1558977" cy="70317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RKA-KL/RKPD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01DB6C39-B608-1D6D-81A3-D1EE6E077457}"/>
                </a:ext>
              </a:extLst>
            </p:cNvPr>
            <p:cNvSpPr/>
            <p:nvPr/>
          </p:nvSpPr>
          <p:spPr>
            <a:xfrm>
              <a:off x="4356106" y="3464239"/>
              <a:ext cx="1558977" cy="70317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1494F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000" dirty="0" err="1">
                  <a:solidFill>
                    <a:srgbClr val="00000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Perencanaan</a:t>
              </a:r>
              <a:r>
                <a:rPr lang="en-US" sz="2000" dirty="0">
                  <a:solidFill>
                    <a:srgbClr val="00000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000" dirty="0" err="1">
                  <a:solidFill>
                    <a:srgbClr val="00000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Pengadaan</a:t>
              </a:r>
              <a:endParaRPr lang="en-US" sz="20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E4D50CDA-5E73-A9EE-6DAA-3E09A7ABCF00}"/>
                </a:ext>
              </a:extLst>
            </p:cNvPr>
            <p:cNvCxnSpPr>
              <a:stCxn id="20" idx="2"/>
              <a:endCxn id="21" idx="0"/>
            </p:cNvCxnSpPr>
            <p:nvPr/>
          </p:nvCxnSpPr>
          <p:spPr>
            <a:xfrm flipH="1">
              <a:off x="5135595" y="3213674"/>
              <a:ext cx="1" cy="25056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ight Arrow 29">
            <a:extLst>
              <a:ext uri="{FF2B5EF4-FFF2-40B4-BE49-F238E27FC236}">
                <a16:creationId xmlns:a16="http://schemas.microsoft.com/office/drawing/2014/main" id="{666E2413-B880-132F-E9EC-208298359DEC}"/>
              </a:ext>
            </a:extLst>
          </p:cNvPr>
          <p:cNvSpPr/>
          <p:nvPr/>
        </p:nvSpPr>
        <p:spPr>
          <a:xfrm>
            <a:off x="4441151" y="4481576"/>
            <a:ext cx="768006" cy="503272"/>
          </a:xfrm>
          <a:prstGeom prst="rightArrow">
            <a:avLst/>
          </a:prstGeom>
          <a:solidFill>
            <a:srgbClr val="F1494F"/>
          </a:solidFill>
          <a:ln>
            <a:solidFill>
              <a:srgbClr val="F149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>
              <a:solidFill>
                <a:srgbClr val="FFFFFF"/>
              </a:solidFill>
              <a:latin typeface="Arial"/>
            </a:endParaRPr>
          </a:p>
        </p:txBody>
      </p:sp>
      <p:sp>
        <p:nvSpPr>
          <p:cNvPr id="36" name="TextBox 16">
            <a:extLst>
              <a:ext uri="{FF2B5EF4-FFF2-40B4-BE49-F238E27FC236}">
                <a16:creationId xmlns:a16="http://schemas.microsoft.com/office/drawing/2014/main" id="{E0991C26-FC55-F8A8-6177-D8C8EC3E772D}"/>
              </a:ext>
            </a:extLst>
          </p:cNvPr>
          <p:cNvSpPr txBox="1"/>
          <p:nvPr/>
        </p:nvSpPr>
        <p:spPr>
          <a:xfrm>
            <a:off x="910662" y="1583520"/>
            <a:ext cx="7060976" cy="5676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588"/>
              </a:lnSpc>
            </a:pPr>
            <a:r>
              <a:rPr lang="en-US" sz="3700" b="1" dirty="0">
                <a:latin typeface="Inter Bold"/>
              </a:rPr>
              <a:t>PROSES PENGUMUMAN RUP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6A5B62B-F2EB-AFEA-0072-34B471DDE583}"/>
              </a:ext>
            </a:extLst>
          </p:cNvPr>
          <p:cNvSpPr/>
          <p:nvPr/>
        </p:nvSpPr>
        <p:spPr>
          <a:xfrm rot="16200000">
            <a:off x="3777744" y="4338517"/>
            <a:ext cx="4029076" cy="1292662"/>
          </a:xfrm>
          <a:prstGeom prst="rect">
            <a:avLst/>
          </a:prstGeom>
          <a:noFill/>
        </p:spPr>
        <p:txBody>
          <a:bodyPr wrap="square" lIns="182880" tIns="91440" rIns="182880" bIns="91440">
            <a:spAutoFit/>
          </a:bodyPr>
          <a:lstStyle/>
          <a:p>
            <a:pPr algn="ctr"/>
            <a:r>
              <a:rPr lang="en-US" sz="36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Pejabat</a:t>
            </a:r>
            <a:r>
              <a:rPr lang="en-US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6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Pembuat</a:t>
            </a:r>
            <a:r>
              <a:rPr lang="en-US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6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Komitmen</a:t>
            </a:r>
            <a:endParaRPr lang="en-US" sz="3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91DEB413-0FBA-2AD3-94E2-1DD7C9D24E9A}"/>
              </a:ext>
            </a:extLst>
          </p:cNvPr>
          <p:cNvSpPr/>
          <p:nvPr/>
        </p:nvSpPr>
        <p:spPr>
          <a:xfrm>
            <a:off x="1518213" y="5696651"/>
            <a:ext cx="2338466" cy="105476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Menetapkan</a:t>
            </a:r>
            <a:r>
              <a:rPr lang="en-US" sz="20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Rencana</a:t>
            </a:r>
            <a:r>
              <a:rPr lang="en-US" sz="20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Pengadaan</a:t>
            </a:r>
            <a:endParaRPr lang="en-US" sz="2000" dirty="0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C45AAA63-3F92-2D96-4844-CFB756336ECA}"/>
              </a:ext>
            </a:extLst>
          </p:cNvPr>
          <p:cNvCxnSpPr/>
          <p:nvPr/>
        </p:nvCxnSpPr>
        <p:spPr>
          <a:xfrm flipH="1">
            <a:off x="2687445" y="5237190"/>
            <a:ext cx="2" cy="4646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>
            <a:extLst>
              <a:ext uri="{FF2B5EF4-FFF2-40B4-BE49-F238E27FC236}">
                <a16:creationId xmlns:a16="http://schemas.microsoft.com/office/drawing/2014/main" id="{574EE909-338C-C653-8BE7-91EBF4A64F6D}"/>
              </a:ext>
            </a:extLst>
          </p:cNvPr>
          <p:cNvSpPr/>
          <p:nvPr/>
        </p:nvSpPr>
        <p:spPr>
          <a:xfrm rot="16200000">
            <a:off x="-2654006" y="5872047"/>
            <a:ext cx="6968699" cy="738664"/>
          </a:xfrm>
          <a:prstGeom prst="rect">
            <a:avLst/>
          </a:prstGeom>
          <a:noFill/>
        </p:spPr>
        <p:txBody>
          <a:bodyPr wrap="square" lIns="182880" tIns="91440" rIns="182880" bIns="91440">
            <a:spAutoFit/>
          </a:bodyPr>
          <a:lstStyle/>
          <a:p>
            <a:pPr algn="ctr"/>
            <a:r>
              <a:rPr lang="en-US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PA/KPA</a:t>
            </a:r>
          </a:p>
        </p:txBody>
      </p:sp>
      <p:pic>
        <p:nvPicPr>
          <p:cNvPr id="8" name="Image 20" descr="Capture3">
            <a:extLst>
              <a:ext uri="{FF2B5EF4-FFF2-40B4-BE49-F238E27FC236}">
                <a16:creationId xmlns:a16="http://schemas.microsoft.com/office/drawing/2014/main" id="{800D74CF-D887-880B-A914-FDA002DF95AF}"/>
              </a:ext>
            </a:extLst>
          </p:cNvPr>
          <p:cNvPicPr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87418" y="2309022"/>
            <a:ext cx="9964176" cy="602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3636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94ADA0-6517-7355-37E6-06F14BF861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>
            <a:extLst>
              <a:ext uri="{FF2B5EF4-FFF2-40B4-BE49-F238E27FC236}">
                <a16:creationId xmlns:a16="http://schemas.microsoft.com/office/drawing/2014/main" id="{1111B8F8-0792-EA06-1719-41A9AC25543F}"/>
              </a:ext>
            </a:extLst>
          </p:cNvPr>
          <p:cNvGrpSpPr/>
          <p:nvPr/>
        </p:nvGrpSpPr>
        <p:grpSpPr>
          <a:xfrm>
            <a:off x="0" y="-86382"/>
            <a:ext cx="6251518" cy="10287000"/>
            <a:chOff x="0" y="0"/>
            <a:chExt cx="1646490" cy="2709333"/>
          </a:xfrm>
        </p:grpSpPr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F4C0EA1E-75BF-6F37-0CA7-5751DD654E5D}"/>
                </a:ext>
              </a:extLst>
            </p:cNvPr>
            <p:cNvSpPr/>
            <p:nvPr/>
          </p:nvSpPr>
          <p:spPr>
            <a:xfrm>
              <a:off x="0" y="0"/>
              <a:ext cx="1646490" cy="2709333"/>
            </a:xfrm>
            <a:custGeom>
              <a:avLst/>
              <a:gdLst/>
              <a:ahLst/>
              <a:cxnLst/>
              <a:rect l="l" t="t" r="r" b="b"/>
              <a:pathLst>
                <a:path w="1646490" h="2709333">
                  <a:moveTo>
                    <a:pt x="0" y="0"/>
                  </a:moveTo>
                  <a:lnTo>
                    <a:pt x="1646490" y="0"/>
                  </a:lnTo>
                  <a:lnTo>
                    <a:pt x="1646490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345E4"/>
            </a:solidFill>
          </p:spPr>
        </p:sp>
        <p:sp>
          <p:nvSpPr>
            <p:cNvPr id="10" name="TextBox 10">
              <a:extLst>
                <a:ext uri="{FF2B5EF4-FFF2-40B4-BE49-F238E27FC236}">
                  <a16:creationId xmlns:a16="http://schemas.microsoft.com/office/drawing/2014/main" id="{87F011C3-76E3-605B-AC35-DB2B18A5C2B3}"/>
                </a:ext>
              </a:extLst>
            </p:cNvPr>
            <p:cNvSpPr txBox="1"/>
            <p:nvPr/>
          </p:nvSpPr>
          <p:spPr>
            <a:xfrm>
              <a:off x="0" y="-38100"/>
              <a:ext cx="1646490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3" name="TextBox 13">
            <a:extLst>
              <a:ext uri="{FF2B5EF4-FFF2-40B4-BE49-F238E27FC236}">
                <a16:creationId xmlns:a16="http://schemas.microsoft.com/office/drawing/2014/main" id="{B9685974-DD17-CF9F-6F4D-28907881F07A}"/>
              </a:ext>
            </a:extLst>
          </p:cNvPr>
          <p:cNvSpPr txBox="1"/>
          <p:nvPr/>
        </p:nvSpPr>
        <p:spPr>
          <a:xfrm>
            <a:off x="923867" y="694668"/>
            <a:ext cx="4568944" cy="26225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999"/>
              </a:lnSpc>
            </a:pPr>
            <a:r>
              <a:rPr lang="id-ID" sz="4000" b="1" spc="99" dirty="0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Identifikasi Kebutuhan Barang</a:t>
            </a:r>
            <a:endParaRPr lang="en-US" sz="4000" b="1" spc="99" dirty="0">
              <a:solidFill>
                <a:srgbClr val="FFFFFF"/>
              </a:solidFill>
              <a:latin typeface="Garet Bold"/>
              <a:ea typeface="Garet Bold"/>
              <a:cs typeface="Garet Bold"/>
              <a:sym typeface="Garet Bold"/>
            </a:endParaRPr>
          </a:p>
        </p:txBody>
      </p:sp>
      <p:sp>
        <p:nvSpPr>
          <p:cNvPr id="14" name="TextBox 14">
            <a:extLst>
              <a:ext uri="{FF2B5EF4-FFF2-40B4-BE49-F238E27FC236}">
                <a16:creationId xmlns:a16="http://schemas.microsoft.com/office/drawing/2014/main" id="{E9BDA504-822A-A8D8-D5A3-46959E3E320E}"/>
              </a:ext>
            </a:extLst>
          </p:cNvPr>
          <p:cNvSpPr txBox="1"/>
          <p:nvPr/>
        </p:nvSpPr>
        <p:spPr>
          <a:xfrm>
            <a:off x="942917" y="3461842"/>
            <a:ext cx="4403784" cy="59593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3874"/>
              </a:lnSpc>
            </a:pPr>
            <a:r>
              <a:rPr lang="id-ID" sz="2500" dirty="0">
                <a:solidFill>
                  <a:schemeClr val="bg1"/>
                </a:solidFill>
                <a:effectLst/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PPK</a:t>
            </a:r>
            <a:r>
              <a:rPr lang="id-ID" sz="2500" spc="-30" dirty="0">
                <a:solidFill>
                  <a:schemeClr val="bg1"/>
                </a:solidFill>
                <a:effectLst/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id-ID" sz="2500" dirty="0">
                <a:solidFill>
                  <a:schemeClr val="bg1"/>
                </a:solidFill>
                <a:effectLst/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melakukan</a:t>
            </a:r>
            <a:r>
              <a:rPr lang="id-ID" sz="2500" spc="-30" dirty="0">
                <a:solidFill>
                  <a:schemeClr val="bg1"/>
                </a:solidFill>
                <a:effectLst/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id-ID" sz="2500" dirty="0">
                <a:solidFill>
                  <a:schemeClr val="bg1"/>
                </a:solidFill>
                <a:effectLst/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proses</a:t>
            </a:r>
            <a:r>
              <a:rPr lang="id-ID" sz="2500" spc="-30" dirty="0">
                <a:solidFill>
                  <a:schemeClr val="bg1"/>
                </a:solidFill>
                <a:effectLst/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id-ID" sz="2500" dirty="0">
                <a:solidFill>
                  <a:schemeClr val="bg1"/>
                </a:solidFill>
                <a:effectLst/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identifikasi</a:t>
            </a:r>
            <a:r>
              <a:rPr lang="id-ID" sz="2500" spc="-35" dirty="0">
                <a:solidFill>
                  <a:schemeClr val="bg1"/>
                </a:solidFill>
                <a:effectLst/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id-ID" sz="2500" dirty="0">
                <a:solidFill>
                  <a:schemeClr val="bg1"/>
                </a:solidFill>
                <a:effectLst/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terhadap jenis kebutuhan barang yang dibutuhkan untuk mendukung kegiatan di tahun berikutnya. Dalam melakukan identifikasi kebutuhan barang, selain memperhatikan hal-hal yang berlaku secara umum, juga perlu memperhatikan hal-hal yang lebih spesifik </a:t>
            </a:r>
            <a:endParaRPr lang="en-US" sz="2500" dirty="0">
              <a:solidFill>
                <a:schemeClr val="bg1"/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  <a:sym typeface="Open Sans"/>
            </a:endParaRPr>
          </a:p>
        </p:txBody>
      </p:sp>
      <p:pic>
        <p:nvPicPr>
          <p:cNvPr id="16" name="Image 56">
            <a:extLst>
              <a:ext uri="{FF2B5EF4-FFF2-40B4-BE49-F238E27FC236}">
                <a16:creationId xmlns:a16="http://schemas.microsoft.com/office/drawing/2014/main" id="{48826E4E-7ECD-97BE-2DD3-B6B56C5EC58D}"/>
              </a:ext>
            </a:extLst>
          </p:cNvPr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05600" y="1600200"/>
            <a:ext cx="11162256" cy="708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3264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BC8DDA-A044-404C-4DB3-60D90DB7D4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19556266-372C-6744-7237-72303A012AB6}"/>
              </a:ext>
            </a:extLst>
          </p:cNvPr>
          <p:cNvGrpSpPr/>
          <p:nvPr/>
        </p:nvGrpSpPr>
        <p:grpSpPr>
          <a:xfrm>
            <a:off x="0" y="0"/>
            <a:ext cx="6251518" cy="10287000"/>
            <a:chOff x="0" y="0"/>
            <a:chExt cx="1646490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7ED3CC4C-40B8-7088-A6AE-021F8A11E473}"/>
                </a:ext>
              </a:extLst>
            </p:cNvPr>
            <p:cNvSpPr/>
            <p:nvPr/>
          </p:nvSpPr>
          <p:spPr>
            <a:xfrm>
              <a:off x="0" y="0"/>
              <a:ext cx="1646490" cy="2709333"/>
            </a:xfrm>
            <a:custGeom>
              <a:avLst/>
              <a:gdLst/>
              <a:ahLst/>
              <a:cxnLst/>
              <a:rect l="l" t="t" r="r" b="b"/>
              <a:pathLst>
                <a:path w="1646490" h="2709333">
                  <a:moveTo>
                    <a:pt x="0" y="0"/>
                  </a:moveTo>
                  <a:lnTo>
                    <a:pt x="1646490" y="0"/>
                  </a:lnTo>
                  <a:lnTo>
                    <a:pt x="1646490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345E4"/>
            </a:solidFill>
          </p:spPr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A991A6FA-BB0D-1BB0-11D3-3F410D0C37ED}"/>
                </a:ext>
              </a:extLst>
            </p:cNvPr>
            <p:cNvSpPr txBox="1"/>
            <p:nvPr/>
          </p:nvSpPr>
          <p:spPr>
            <a:xfrm>
              <a:off x="0" y="-38100"/>
              <a:ext cx="1646490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" name="Group 7">
            <a:extLst>
              <a:ext uri="{FF2B5EF4-FFF2-40B4-BE49-F238E27FC236}">
                <a16:creationId xmlns:a16="http://schemas.microsoft.com/office/drawing/2014/main" id="{4A63F1AD-050E-3040-A38A-40A4020B507A}"/>
              </a:ext>
            </a:extLst>
          </p:cNvPr>
          <p:cNvGrpSpPr/>
          <p:nvPr/>
        </p:nvGrpSpPr>
        <p:grpSpPr>
          <a:xfrm>
            <a:off x="6854211" y="624645"/>
            <a:ext cx="3388461" cy="4348314"/>
            <a:chOff x="0" y="0"/>
            <a:chExt cx="960727" cy="1232873"/>
          </a:xfrm>
        </p:grpSpPr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D84A7A22-13DC-2D3D-0688-3C4C7A416293}"/>
                </a:ext>
              </a:extLst>
            </p:cNvPr>
            <p:cNvSpPr/>
            <p:nvPr/>
          </p:nvSpPr>
          <p:spPr>
            <a:xfrm>
              <a:off x="0" y="0"/>
              <a:ext cx="960727" cy="1232873"/>
            </a:xfrm>
            <a:custGeom>
              <a:avLst/>
              <a:gdLst/>
              <a:ahLst/>
              <a:cxnLst/>
              <a:rect l="l" t="t" r="r" b="b"/>
              <a:pathLst>
                <a:path w="960727" h="1232873">
                  <a:moveTo>
                    <a:pt x="0" y="0"/>
                  </a:moveTo>
                  <a:lnTo>
                    <a:pt x="960727" y="0"/>
                  </a:lnTo>
                  <a:lnTo>
                    <a:pt x="960727" y="1232873"/>
                  </a:lnTo>
                  <a:lnTo>
                    <a:pt x="0" y="1232873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9" name="TextBox 9">
              <a:extLst>
                <a:ext uri="{FF2B5EF4-FFF2-40B4-BE49-F238E27FC236}">
                  <a16:creationId xmlns:a16="http://schemas.microsoft.com/office/drawing/2014/main" id="{941A65F9-DEC2-D4A0-CA39-1B2DE2916EFA}"/>
                </a:ext>
              </a:extLst>
            </p:cNvPr>
            <p:cNvSpPr txBox="1"/>
            <p:nvPr/>
          </p:nvSpPr>
          <p:spPr>
            <a:xfrm>
              <a:off x="0" y="-38100"/>
              <a:ext cx="960727" cy="127097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0" name="Group 10">
            <a:extLst>
              <a:ext uri="{FF2B5EF4-FFF2-40B4-BE49-F238E27FC236}">
                <a16:creationId xmlns:a16="http://schemas.microsoft.com/office/drawing/2014/main" id="{2DD1923B-142C-9683-D6C6-CE9C53CE187A}"/>
              </a:ext>
            </a:extLst>
          </p:cNvPr>
          <p:cNvGrpSpPr/>
          <p:nvPr/>
        </p:nvGrpSpPr>
        <p:grpSpPr>
          <a:xfrm>
            <a:off x="6854211" y="5201558"/>
            <a:ext cx="3388461" cy="4348314"/>
            <a:chOff x="0" y="0"/>
            <a:chExt cx="960727" cy="1232873"/>
          </a:xfrm>
        </p:grpSpPr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78E79872-FB8E-D095-2D66-245E3985F19D}"/>
                </a:ext>
              </a:extLst>
            </p:cNvPr>
            <p:cNvSpPr/>
            <p:nvPr/>
          </p:nvSpPr>
          <p:spPr>
            <a:xfrm>
              <a:off x="0" y="0"/>
              <a:ext cx="960727" cy="1232873"/>
            </a:xfrm>
            <a:custGeom>
              <a:avLst/>
              <a:gdLst/>
              <a:ahLst/>
              <a:cxnLst/>
              <a:rect l="l" t="t" r="r" b="b"/>
              <a:pathLst>
                <a:path w="960727" h="1232873">
                  <a:moveTo>
                    <a:pt x="0" y="0"/>
                  </a:moveTo>
                  <a:lnTo>
                    <a:pt x="960727" y="0"/>
                  </a:lnTo>
                  <a:lnTo>
                    <a:pt x="960727" y="1232873"/>
                  </a:lnTo>
                  <a:lnTo>
                    <a:pt x="0" y="1232873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2" name="TextBox 12">
              <a:extLst>
                <a:ext uri="{FF2B5EF4-FFF2-40B4-BE49-F238E27FC236}">
                  <a16:creationId xmlns:a16="http://schemas.microsoft.com/office/drawing/2014/main" id="{7ADD94CD-5DC0-0ED0-74A1-3FA21FA197BA}"/>
                </a:ext>
              </a:extLst>
            </p:cNvPr>
            <p:cNvSpPr txBox="1"/>
            <p:nvPr/>
          </p:nvSpPr>
          <p:spPr>
            <a:xfrm>
              <a:off x="0" y="-38100"/>
              <a:ext cx="960727" cy="127097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3" name="Group 13">
            <a:extLst>
              <a:ext uri="{FF2B5EF4-FFF2-40B4-BE49-F238E27FC236}">
                <a16:creationId xmlns:a16="http://schemas.microsoft.com/office/drawing/2014/main" id="{83EB6198-B48B-7236-B20E-08D387B98B07}"/>
              </a:ext>
            </a:extLst>
          </p:cNvPr>
          <p:cNvGrpSpPr/>
          <p:nvPr/>
        </p:nvGrpSpPr>
        <p:grpSpPr>
          <a:xfrm>
            <a:off x="10707252" y="624645"/>
            <a:ext cx="3388461" cy="4348314"/>
            <a:chOff x="0" y="0"/>
            <a:chExt cx="960727" cy="1232873"/>
          </a:xfrm>
        </p:grpSpPr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id="{143CD8C2-3FD7-E99B-5132-C9652DA3A427}"/>
                </a:ext>
              </a:extLst>
            </p:cNvPr>
            <p:cNvSpPr/>
            <p:nvPr/>
          </p:nvSpPr>
          <p:spPr>
            <a:xfrm>
              <a:off x="0" y="0"/>
              <a:ext cx="960727" cy="1232873"/>
            </a:xfrm>
            <a:custGeom>
              <a:avLst/>
              <a:gdLst/>
              <a:ahLst/>
              <a:cxnLst/>
              <a:rect l="l" t="t" r="r" b="b"/>
              <a:pathLst>
                <a:path w="960727" h="1232873">
                  <a:moveTo>
                    <a:pt x="0" y="0"/>
                  </a:moveTo>
                  <a:lnTo>
                    <a:pt x="960727" y="0"/>
                  </a:lnTo>
                  <a:lnTo>
                    <a:pt x="960727" y="1232873"/>
                  </a:lnTo>
                  <a:lnTo>
                    <a:pt x="0" y="1232873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5" name="TextBox 15">
              <a:extLst>
                <a:ext uri="{FF2B5EF4-FFF2-40B4-BE49-F238E27FC236}">
                  <a16:creationId xmlns:a16="http://schemas.microsoft.com/office/drawing/2014/main" id="{FDE2D486-E202-0288-1EC0-B33A483EF117}"/>
                </a:ext>
              </a:extLst>
            </p:cNvPr>
            <p:cNvSpPr txBox="1"/>
            <p:nvPr/>
          </p:nvSpPr>
          <p:spPr>
            <a:xfrm>
              <a:off x="0" y="-38100"/>
              <a:ext cx="960727" cy="127097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9" name="Group 19">
            <a:extLst>
              <a:ext uri="{FF2B5EF4-FFF2-40B4-BE49-F238E27FC236}">
                <a16:creationId xmlns:a16="http://schemas.microsoft.com/office/drawing/2014/main" id="{9AF5BCA5-FE19-B384-7094-6C21FC6F13FB}"/>
              </a:ext>
            </a:extLst>
          </p:cNvPr>
          <p:cNvGrpSpPr/>
          <p:nvPr/>
        </p:nvGrpSpPr>
        <p:grpSpPr>
          <a:xfrm>
            <a:off x="14224301" y="624645"/>
            <a:ext cx="3388461" cy="4348314"/>
            <a:chOff x="0" y="0"/>
            <a:chExt cx="960727" cy="1232873"/>
          </a:xfrm>
        </p:grpSpPr>
        <p:sp>
          <p:nvSpPr>
            <p:cNvPr id="20" name="Freeform 20">
              <a:extLst>
                <a:ext uri="{FF2B5EF4-FFF2-40B4-BE49-F238E27FC236}">
                  <a16:creationId xmlns:a16="http://schemas.microsoft.com/office/drawing/2014/main" id="{41242B03-2EDE-6864-6EEF-376E3DAB8797}"/>
                </a:ext>
              </a:extLst>
            </p:cNvPr>
            <p:cNvSpPr/>
            <p:nvPr/>
          </p:nvSpPr>
          <p:spPr>
            <a:xfrm>
              <a:off x="0" y="0"/>
              <a:ext cx="960727" cy="1232873"/>
            </a:xfrm>
            <a:custGeom>
              <a:avLst/>
              <a:gdLst/>
              <a:ahLst/>
              <a:cxnLst/>
              <a:rect l="l" t="t" r="r" b="b"/>
              <a:pathLst>
                <a:path w="960727" h="1232873">
                  <a:moveTo>
                    <a:pt x="0" y="0"/>
                  </a:moveTo>
                  <a:lnTo>
                    <a:pt x="960727" y="0"/>
                  </a:lnTo>
                  <a:lnTo>
                    <a:pt x="960727" y="1232873"/>
                  </a:lnTo>
                  <a:lnTo>
                    <a:pt x="0" y="1232873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1" name="TextBox 21">
              <a:extLst>
                <a:ext uri="{FF2B5EF4-FFF2-40B4-BE49-F238E27FC236}">
                  <a16:creationId xmlns:a16="http://schemas.microsoft.com/office/drawing/2014/main" id="{393A3274-64F5-31FC-26D4-AFDB1580BFB1}"/>
                </a:ext>
              </a:extLst>
            </p:cNvPr>
            <p:cNvSpPr txBox="1"/>
            <p:nvPr/>
          </p:nvSpPr>
          <p:spPr>
            <a:xfrm>
              <a:off x="0" y="-38100"/>
              <a:ext cx="960727" cy="127097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5" name="TextBox 25">
            <a:extLst>
              <a:ext uri="{FF2B5EF4-FFF2-40B4-BE49-F238E27FC236}">
                <a16:creationId xmlns:a16="http://schemas.microsoft.com/office/drawing/2014/main" id="{31A798A6-8963-7D07-9F55-1DB1BF4DCEBB}"/>
              </a:ext>
            </a:extLst>
          </p:cNvPr>
          <p:cNvSpPr txBox="1"/>
          <p:nvPr/>
        </p:nvSpPr>
        <p:spPr>
          <a:xfrm>
            <a:off x="916626" y="367185"/>
            <a:ext cx="4568944" cy="35586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999"/>
              </a:lnSpc>
            </a:pPr>
            <a:r>
              <a:rPr lang="id-ID" sz="4000" b="1" spc="99" dirty="0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Identifikasi Kebutuhan Pekerjaan Konstruksi</a:t>
            </a:r>
            <a:endParaRPr lang="en-US" sz="4000" b="1" spc="99" dirty="0">
              <a:solidFill>
                <a:srgbClr val="FFFFFF"/>
              </a:solidFill>
              <a:latin typeface="Garet Bold"/>
              <a:ea typeface="Garet Bold"/>
              <a:cs typeface="Garet Bold"/>
              <a:sym typeface="Garet Bold"/>
            </a:endParaRPr>
          </a:p>
        </p:txBody>
      </p:sp>
      <p:sp>
        <p:nvSpPr>
          <p:cNvPr id="26" name="TextBox 26">
            <a:extLst>
              <a:ext uri="{FF2B5EF4-FFF2-40B4-BE49-F238E27FC236}">
                <a16:creationId xmlns:a16="http://schemas.microsoft.com/office/drawing/2014/main" id="{DE2680FB-1906-5664-D0FA-30CBE6F5E0A2}"/>
              </a:ext>
            </a:extLst>
          </p:cNvPr>
          <p:cNvSpPr txBox="1"/>
          <p:nvPr/>
        </p:nvSpPr>
        <p:spPr>
          <a:xfrm>
            <a:off x="894488" y="3996773"/>
            <a:ext cx="5049111" cy="59593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lvl="0" indent="-457200">
              <a:lnSpc>
                <a:spcPts val="3874"/>
              </a:lnSpc>
              <a:buFont typeface="+mj-lt"/>
              <a:buAutoNum type="arabicPeriod"/>
            </a:pPr>
            <a:r>
              <a:rPr lang="id-ID" sz="2499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Perencanaan pengadaan pekerjaan </a:t>
            </a:r>
            <a:r>
              <a:rPr lang="id-ID" sz="2499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konstrusi</a:t>
            </a:r>
            <a:r>
              <a:rPr lang="id-ID" sz="2499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melalui penyedia meliputi :</a:t>
            </a:r>
          </a:p>
          <a:p>
            <a:pPr marL="457200" lvl="0" indent="-457200">
              <a:lnSpc>
                <a:spcPts val="3874"/>
              </a:lnSpc>
              <a:buFont typeface="+mj-lt"/>
              <a:buAutoNum type="arabicPeriod"/>
            </a:pPr>
            <a:r>
              <a:rPr lang="id-ID" sz="2499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Identifikasi kebutuhan</a:t>
            </a:r>
          </a:p>
          <a:p>
            <a:pPr marL="457200" lvl="0" indent="-457200">
              <a:lnSpc>
                <a:spcPts val="3874"/>
              </a:lnSpc>
              <a:buFont typeface="+mj-lt"/>
              <a:buAutoNum type="arabicPeriod"/>
            </a:pPr>
            <a:r>
              <a:rPr lang="id-ID" sz="2499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Penetapan Jenis Jasa Konstruksi</a:t>
            </a:r>
          </a:p>
          <a:p>
            <a:pPr marL="457200" lvl="0" indent="-457200">
              <a:lnSpc>
                <a:spcPts val="3874"/>
              </a:lnSpc>
              <a:buFont typeface="+mj-lt"/>
              <a:buAutoNum type="arabicPeriod"/>
            </a:pPr>
            <a:r>
              <a:rPr lang="id-ID" sz="2499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Jadwal pengadaan</a:t>
            </a:r>
          </a:p>
          <a:p>
            <a:pPr marL="457200" lvl="0" indent="-457200">
              <a:lnSpc>
                <a:spcPts val="3874"/>
              </a:lnSpc>
              <a:buFont typeface="+mj-lt"/>
              <a:buAutoNum type="arabicPeriod"/>
            </a:pPr>
            <a:r>
              <a:rPr lang="id-ID" sz="2499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Anggaran</a:t>
            </a:r>
          </a:p>
          <a:p>
            <a:pPr marL="457200" lvl="0" indent="-457200">
              <a:lnSpc>
                <a:spcPts val="3874"/>
              </a:lnSpc>
              <a:buFont typeface="+mj-lt"/>
              <a:buAutoNum type="arabicPeriod"/>
            </a:pPr>
            <a:r>
              <a:rPr lang="id-ID" sz="2499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Penyusunan spesifikasi</a:t>
            </a:r>
          </a:p>
          <a:p>
            <a:pPr marL="457200" lvl="0" indent="-457200">
              <a:lnSpc>
                <a:spcPts val="3874"/>
              </a:lnSpc>
              <a:buFont typeface="+mj-lt"/>
              <a:buAutoNum type="arabicPeriod"/>
            </a:pPr>
            <a:r>
              <a:rPr lang="id-ID" sz="2499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Pemaketan</a:t>
            </a:r>
            <a:endParaRPr lang="id-ID" sz="2499" dirty="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457200">
              <a:lnSpc>
                <a:spcPts val="3874"/>
              </a:lnSpc>
              <a:buFont typeface="+mj-lt"/>
              <a:buAutoNum type="arabicPeriod"/>
            </a:pPr>
            <a:r>
              <a:rPr lang="id-ID" sz="2499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Konsolidasi</a:t>
            </a:r>
          </a:p>
          <a:p>
            <a:pPr marL="457200" lvl="0" indent="-457200">
              <a:lnSpc>
                <a:spcPts val="3874"/>
              </a:lnSpc>
              <a:buFont typeface="+mj-lt"/>
              <a:buAutoNum type="arabicPeriod"/>
            </a:pPr>
            <a:r>
              <a:rPr lang="id-ID" sz="2499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Biaya pendukung</a:t>
            </a:r>
            <a:endParaRPr lang="en-US" sz="2499" dirty="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A8F41554-79AC-3324-F0B1-89CF4A157EE7}"/>
              </a:ext>
            </a:extLst>
          </p:cNvPr>
          <p:cNvSpPr/>
          <p:nvPr/>
        </p:nvSpPr>
        <p:spPr>
          <a:xfrm>
            <a:off x="10972067" y="3727978"/>
            <a:ext cx="2670476" cy="11430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3000" dirty="0"/>
              <a:t>PEKERJAAN</a:t>
            </a:r>
          </a:p>
          <a:p>
            <a:pPr algn="ctr"/>
            <a:r>
              <a:rPr lang="id-ID" sz="3000" dirty="0"/>
              <a:t>KONSTRUKSI</a:t>
            </a: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673A7AFC-DDD5-19E4-C77A-427AF15683E4}"/>
              </a:ext>
            </a:extLst>
          </p:cNvPr>
          <p:cNvSpPr/>
          <p:nvPr/>
        </p:nvSpPr>
        <p:spPr>
          <a:xfrm>
            <a:off x="6694431" y="933450"/>
            <a:ext cx="3686354" cy="70866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id-ID" sz="2500" dirty="0"/>
              <a:t>Penentuan pekerjaan konstruksi</a:t>
            </a:r>
          </a:p>
          <a:p>
            <a:pPr marL="342900" indent="-342900">
              <a:buFont typeface="+mj-lt"/>
              <a:buAutoNum type="arabicPeriod"/>
            </a:pPr>
            <a:r>
              <a:rPr lang="id-ID" sz="2500" dirty="0"/>
              <a:t>Penentuan tingkat </a:t>
            </a:r>
            <a:r>
              <a:rPr lang="id-ID" sz="2500" dirty="0" err="1"/>
              <a:t>kompeksitas</a:t>
            </a:r>
            <a:endParaRPr lang="id-ID" sz="2500" dirty="0"/>
          </a:p>
          <a:p>
            <a:pPr marL="342900" indent="-342900">
              <a:buFont typeface="+mj-lt"/>
              <a:buAutoNum type="arabicPeriod"/>
            </a:pPr>
            <a:r>
              <a:rPr lang="id-ID" sz="2500" dirty="0"/>
              <a:t>Usaha Kecil</a:t>
            </a:r>
          </a:p>
          <a:p>
            <a:pPr marL="342900" indent="-342900">
              <a:buFont typeface="+mj-lt"/>
              <a:buAutoNum type="arabicPeriod"/>
            </a:pPr>
            <a:r>
              <a:rPr lang="id-ID" sz="2500" dirty="0"/>
              <a:t>Waktu penyelesaian</a:t>
            </a:r>
          </a:p>
          <a:p>
            <a:pPr marL="342900" indent="-342900">
              <a:buFont typeface="+mj-lt"/>
              <a:buAutoNum type="arabicPeriod"/>
            </a:pPr>
            <a:r>
              <a:rPr lang="id-ID" sz="2500" dirty="0"/>
              <a:t>TKDN/PDN</a:t>
            </a:r>
          </a:p>
          <a:p>
            <a:pPr marL="342900" indent="-342900">
              <a:buFont typeface="+mj-lt"/>
              <a:buAutoNum type="arabicPeriod"/>
            </a:pPr>
            <a:r>
              <a:rPr lang="id-ID" sz="2500" dirty="0"/>
              <a:t>Studi kelayakan</a:t>
            </a:r>
          </a:p>
          <a:p>
            <a:pPr marL="342900" indent="-342900">
              <a:buFont typeface="+mj-lt"/>
              <a:buAutoNum type="arabicPeriod"/>
            </a:pPr>
            <a:r>
              <a:rPr lang="id-ID" sz="2500" dirty="0"/>
              <a:t>DED</a:t>
            </a:r>
          </a:p>
          <a:p>
            <a:pPr marL="342900" indent="-342900">
              <a:buFont typeface="+mj-lt"/>
              <a:buAutoNum type="arabicPeriod"/>
            </a:pPr>
            <a:r>
              <a:rPr lang="id-ID" sz="2500" dirty="0" err="1"/>
              <a:t>Keersediaan</a:t>
            </a:r>
            <a:r>
              <a:rPr lang="id-ID" sz="2500" dirty="0"/>
              <a:t> pelaku usaha</a:t>
            </a:r>
          </a:p>
          <a:p>
            <a:pPr marL="342900" indent="-342900">
              <a:buFont typeface="+mj-lt"/>
              <a:buAutoNum type="arabicPeriod"/>
            </a:pPr>
            <a:r>
              <a:rPr lang="id-ID" sz="2500" dirty="0"/>
              <a:t>Kontrak tahun</a:t>
            </a:r>
          </a:p>
          <a:p>
            <a:pPr marL="342900" indent="-342900">
              <a:buFont typeface="+mj-lt"/>
              <a:buAutoNum type="arabicPeriod"/>
            </a:pPr>
            <a:r>
              <a:rPr lang="id-ID" sz="2500" dirty="0"/>
              <a:t>Yang memerlukan pembebasan lahan</a:t>
            </a: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B7E1CFB7-AB18-E842-CE4D-FC943ED565E5}"/>
              </a:ext>
            </a:extLst>
          </p:cNvPr>
          <p:cNvSpPr/>
          <p:nvPr/>
        </p:nvSpPr>
        <p:spPr>
          <a:xfrm>
            <a:off x="14233826" y="1508653"/>
            <a:ext cx="3523031" cy="558165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id-ID" sz="2500" dirty="0"/>
              <a:t>Kesesuaian kebutuhan</a:t>
            </a:r>
          </a:p>
          <a:p>
            <a:pPr marL="342900" indent="-342900">
              <a:buFont typeface="+mj-lt"/>
              <a:buAutoNum type="arabicPeriod"/>
            </a:pPr>
            <a:r>
              <a:rPr lang="id-ID" sz="2500" dirty="0" err="1"/>
              <a:t>Kompeksitas</a:t>
            </a:r>
            <a:endParaRPr lang="id-ID" sz="2500" dirty="0"/>
          </a:p>
          <a:p>
            <a:pPr marL="342900" indent="-342900">
              <a:buFont typeface="+mj-lt"/>
              <a:buAutoNum type="arabicPeriod"/>
            </a:pPr>
            <a:r>
              <a:rPr lang="id-ID" sz="2500" dirty="0"/>
              <a:t>Usaha Kecil</a:t>
            </a:r>
          </a:p>
          <a:p>
            <a:pPr marL="342900" indent="-342900">
              <a:buFont typeface="+mj-lt"/>
              <a:buAutoNum type="arabicPeriod"/>
            </a:pPr>
            <a:r>
              <a:rPr lang="id-ID" sz="2500" dirty="0"/>
              <a:t>Waktu </a:t>
            </a:r>
            <a:r>
              <a:rPr lang="id-ID" sz="2500" dirty="0" err="1"/>
              <a:t>penyelsaian</a:t>
            </a:r>
            <a:endParaRPr lang="id-ID" sz="2500" dirty="0"/>
          </a:p>
          <a:p>
            <a:pPr marL="342900" indent="-342900">
              <a:buFont typeface="+mj-lt"/>
              <a:buAutoNum type="arabicPeriod"/>
            </a:pPr>
            <a:r>
              <a:rPr lang="id-ID" sz="2500" dirty="0"/>
              <a:t>Penggunaan barang/material</a:t>
            </a:r>
          </a:p>
          <a:p>
            <a:pPr marL="342900" indent="-342900">
              <a:buFont typeface="+mj-lt"/>
              <a:buAutoNum type="arabicPeriod"/>
            </a:pPr>
            <a:r>
              <a:rPr lang="id-ID" sz="2500" dirty="0"/>
              <a:t>TKDN/PDN</a:t>
            </a:r>
          </a:p>
          <a:p>
            <a:pPr marL="342900" indent="-342900">
              <a:buFont typeface="+mj-lt"/>
              <a:buAutoNum type="arabicPeriod"/>
            </a:pPr>
            <a:r>
              <a:rPr lang="id-ID" sz="2500" dirty="0"/>
              <a:t>Studi kelayakan</a:t>
            </a:r>
          </a:p>
          <a:p>
            <a:pPr marL="342900" indent="-342900">
              <a:buFont typeface="+mj-lt"/>
              <a:buAutoNum type="arabicPeriod"/>
            </a:pPr>
            <a:r>
              <a:rPr lang="id-ID" sz="2500" dirty="0"/>
              <a:t>Desain</a:t>
            </a:r>
          </a:p>
          <a:p>
            <a:pPr marL="342900" indent="-342900">
              <a:buFont typeface="+mj-lt"/>
              <a:buAutoNum type="arabicPeriod"/>
            </a:pPr>
            <a:r>
              <a:rPr lang="id-ID" sz="2500" dirty="0"/>
              <a:t>Kontrak</a:t>
            </a:r>
          </a:p>
          <a:p>
            <a:pPr marL="342900" indent="-342900">
              <a:buFont typeface="+mj-lt"/>
              <a:buAutoNum type="arabicPeriod"/>
            </a:pPr>
            <a:r>
              <a:rPr lang="id-ID" sz="2500" dirty="0" err="1"/>
              <a:t>Pembbebasan</a:t>
            </a:r>
            <a:r>
              <a:rPr lang="id-ID" sz="2500" dirty="0"/>
              <a:t> lahan</a:t>
            </a:r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5743C187-07A9-7C06-4870-BEBE0975C89B}"/>
              </a:ext>
            </a:extLst>
          </p:cNvPr>
          <p:cNvCxnSpPr/>
          <p:nvPr/>
        </p:nvCxnSpPr>
        <p:spPr>
          <a:xfrm flipH="1">
            <a:off x="10380785" y="4299478"/>
            <a:ext cx="591282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1079C464-07EC-CE39-107A-1A62320CDA85}"/>
              </a:ext>
            </a:extLst>
          </p:cNvPr>
          <p:cNvCxnSpPr>
            <a:cxnSpLocks/>
            <a:stCxn id="52" idx="3"/>
            <a:endCxn id="54" idx="1"/>
          </p:cNvCxnSpPr>
          <p:nvPr/>
        </p:nvCxnSpPr>
        <p:spPr>
          <a:xfrm>
            <a:off x="13642543" y="4299478"/>
            <a:ext cx="591283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70660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88">
            <a:extLst>
              <a:ext uri="{FF2B5EF4-FFF2-40B4-BE49-F238E27FC236}">
                <a16:creationId xmlns:a16="http://schemas.microsoft.com/office/drawing/2014/main" id="{68D566A6-C0C2-9A24-9DC0-68CD340C463B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00800" y="1905000"/>
            <a:ext cx="11574639" cy="6477000"/>
          </a:xfrm>
          <a:prstGeom prst="rect">
            <a:avLst/>
          </a:prstGeom>
        </p:spPr>
      </p:pic>
      <p:grpSp>
        <p:nvGrpSpPr>
          <p:cNvPr id="9" name="Group 2">
            <a:extLst>
              <a:ext uri="{FF2B5EF4-FFF2-40B4-BE49-F238E27FC236}">
                <a16:creationId xmlns:a16="http://schemas.microsoft.com/office/drawing/2014/main" id="{8FD9AB86-05EA-FD03-A7D0-3858669BAC2B}"/>
              </a:ext>
            </a:extLst>
          </p:cNvPr>
          <p:cNvGrpSpPr/>
          <p:nvPr/>
        </p:nvGrpSpPr>
        <p:grpSpPr>
          <a:xfrm>
            <a:off x="0" y="0"/>
            <a:ext cx="6251518" cy="10287000"/>
            <a:chOff x="0" y="0"/>
            <a:chExt cx="1646490" cy="2709333"/>
          </a:xfrm>
        </p:grpSpPr>
        <p:sp>
          <p:nvSpPr>
            <p:cNvPr id="10" name="Freeform 3">
              <a:extLst>
                <a:ext uri="{FF2B5EF4-FFF2-40B4-BE49-F238E27FC236}">
                  <a16:creationId xmlns:a16="http://schemas.microsoft.com/office/drawing/2014/main" id="{2CA18331-CD5D-863C-8016-E797347B97FA}"/>
                </a:ext>
              </a:extLst>
            </p:cNvPr>
            <p:cNvSpPr/>
            <p:nvPr/>
          </p:nvSpPr>
          <p:spPr>
            <a:xfrm>
              <a:off x="0" y="0"/>
              <a:ext cx="1646490" cy="2709333"/>
            </a:xfrm>
            <a:custGeom>
              <a:avLst/>
              <a:gdLst/>
              <a:ahLst/>
              <a:cxnLst/>
              <a:rect l="l" t="t" r="r" b="b"/>
              <a:pathLst>
                <a:path w="1646490" h="2709333">
                  <a:moveTo>
                    <a:pt x="0" y="0"/>
                  </a:moveTo>
                  <a:lnTo>
                    <a:pt x="1646490" y="0"/>
                  </a:lnTo>
                  <a:lnTo>
                    <a:pt x="1646490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345E4"/>
            </a:solidFill>
          </p:spPr>
        </p:sp>
        <p:sp>
          <p:nvSpPr>
            <p:cNvPr id="11" name="TextBox 4">
              <a:extLst>
                <a:ext uri="{FF2B5EF4-FFF2-40B4-BE49-F238E27FC236}">
                  <a16:creationId xmlns:a16="http://schemas.microsoft.com/office/drawing/2014/main" id="{3A672494-C7C6-B713-CDEF-586BC24BDEC4}"/>
                </a:ext>
              </a:extLst>
            </p:cNvPr>
            <p:cNvSpPr txBox="1"/>
            <p:nvPr/>
          </p:nvSpPr>
          <p:spPr>
            <a:xfrm>
              <a:off x="0" y="-38100"/>
              <a:ext cx="1646490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2" name="TextBox 25">
            <a:extLst>
              <a:ext uri="{FF2B5EF4-FFF2-40B4-BE49-F238E27FC236}">
                <a16:creationId xmlns:a16="http://schemas.microsoft.com/office/drawing/2014/main" id="{ABB3D0B2-58FB-F70A-64B4-647C7EF2E161}"/>
              </a:ext>
            </a:extLst>
          </p:cNvPr>
          <p:cNvSpPr txBox="1"/>
          <p:nvPr/>
        </p:nvSpPr>
        <p:spPr>
          <a:xfrm>
            <a:off x="916626" y="367185"/>
            <a:ext cx="4568944" cy="35201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999"/>
              </a:lnSpc>
            </a:pPr>
            <a:r>
              <a:rPr lang="id-ID" sz="4000" b="1" spc="99" dirty="0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Identifikasi Kebutuhan Pekerjaan Jasa </a:t>
            </a:r>
            <a:r>
              <a:rPr lang="id-ID" sz="4000" b="1" spc="99" dirty="0" err="1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Konsultansi</a:t>
            </a:r>
            <a:endParaRPr lang="en-US" sz="4000" b="1" spc="99" dirty="0">
              <a:solidFill>
                <a:srgbClr val="FFFFFF"/>
              </a:solidFill>
              <a:latin typeface="Garet Bold"/>
              <a:ea typeface="Garet Bold"/>
              <a:cs typeface="Garet Bold"/>
              <a:sym typeface="Garet Bold"/>
            </a:endParaRPr>
          </a:p>
        </p:txBody>
      </p:sp>
      <p:sp>
        <p:nvSpPr>
          <p:cNvPr id="13" name="TextBox 14">
            <a:extLst>
              <a:ext uri="{FF2B5EF4-FFF2-40B4-BE49-F238E27FC236}">
                <a16:creationId xmlns:a16="http://schemas.microsoft.com/office/drawing/2014/main" id="{F67FDFB5-C962-CA06-2D0F-8642BD0EBB4A}"/>
              </a:ext>
            </a:extLst>
          </p:cNvPr>
          <p:cNvSpPr txBox="1"/>
          <p:nvPr/>
        </p:nvSpPr>
        <p:spPr>
          <a:xfrm>
            <a:off x="897576" y="4254564"/>
            <a:ext cx="4403784" cy="29585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3874"/>
              </a:lnSpc>
            </a:pPr>
            <a:r>
              <a:rPr lang="id-ID" sz="25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PPK akan melakukan identifikasi kebutuhan jasa </a:t>
            </a:r>
            <a:r>
              <a:rPr lang="id-ID" sz="25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konsultansi</a:t>
            </a:r>
            <a:r>
              <a:rPr lang="id-ID" sz="25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untuk menunjang kegiatan yang akan dilaksanakan di tahun berikutnya</a:t>
            </a:r>
            <a:endParaRPr lang="en-US" sz="2500" dirty="0">
              <a:solidFill>
                <a:schemeClr val="bg1"/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14833850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561</Words>
  <Application>Microsoft Office PowerPoint</Application>
  <PresentationFormat>Custom</PresentationFormat>
  <Paragraphs>118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4" baseType="lpstr">
      <vt:lpstr>Open Sans</vt:lpstr>
      <vt:lpstr>Lato Bold</vt:lpstr>
      <vt:lpstr>Poppins</vt:lpstr>
      <vt:lpstr>Garet Bold</vt:lpstr>
      <vt:lpstr>Sifonn</vt:lpstr>
      <vt:lpstr>Garet</vt:lpstr>
      <vt:lpstr>Anton</vt:lpstr>
      <vt:lpstr>Inter Bold</vt:lpstr>
      <vt:lpstr>Arial</vt:lpstr>
      <vt:lpstr>Alegreya Sans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Sosialisasi SE Akhir dan Awal Tahun</dc:title>
  <dc:creator>ARDI F</dc:creator>
  <cp:lastModifiedBy>Administrator</cp:lastModifiedBy>
  <cp:revision>4</cp:revision>
  <dcterms:created xsi:type="dcterms:W3CDTF">2006-08-16T00:00:00Z</dcterms:created>
  <dcterms:modified xsi:type="dcterms:W3CDTF">2025-12-04T16:15:45Z</dcterms:modified>
  <dc:identifier>DAG5-Mg29YI</dc:identifier>
</cp:coreProperties>
</file>